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3"/>
  </p:notesMasterIdLst>
  <p:sldIdLst>
    <p:sldId id="287" r:id="rId2"/>
    <p:sldId id="272" r:id="rId3"/>
    <p:sldId id="281" r:id="rId4"/>
    <p:sldId id="280" r:id="rId5"/>
    <p:sldId id="285" r:id="rId6"/>
    <p:sldId id="283" r:id="rId7"/>
    <p:sldId id="284" r:id="rId8"/>
    <p:sldId id="282" r:id="rId9"/>
    <p:sldId id="286" r:id="rId10"/>
    <p:sldId id="257" r:id="rId11"/>
    <p:sldId id="266" r:id="rId12"/>
  </p:sldIdLst>
  <p:sldSz cx="9144000" cy="5715000" type="screen16x10"/>
  <p:notesSz cx="9144000" cy="6858000"/>
  <p:embeddedFontLst>
    <p:embeddedFont>
      <p:font typeface="Bebas Neue" panose="020B0604020202020204" charset="0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Bebas Neue Bold" panose="020B0604020202020204" charset="-52"/>
      <p:regular r:id="rId19"/>
    </p:embeddedFont>
  </p:embeddedFontLst>
  <p:defaultTextStyle>
    <a:defPPr>
      <a:defRPr lang="en-US"/>
    </a:defPPr>
    <a:lvl1pPr marL="0" algn="l" defTabSz="795985" rtl="0" eaLnBrk="1" latinLnBrk="0" hangingPunct="1">
      <a:defRPr sz="1567" kern="1200">
        <a:solidFill>
          <a:schemeClr val="tx1"/>
        </a:solidFill>
        <a:latin typeface="+mn-lt"/>
        <a:ea typeface="+mn-ea"/>
        <a:cs typeface="+mn-cs"/>
      </a:defRPr>
    </a:lvl1pPr>
    <a:lvl2pPr marL="397993" algn="l" defTabSz="795985" rtl="0" eaLnBrk="1" latinLnBrk="0" hangingPunct="1">
      <a:defRPr sz="1567" kern="1200">
        <a:solidFill>
          <a:schemeClr val="tx1"/>
        </a:solidFill>
        <a:latin typeface="+mn-lt"/>
        <a:ea typeface="+mn-ea"/>
        <a:cs typeface="+mn-cs"/>
      </a:defRPr>
    </a:lvl2pPr>
    <a:lvl3pPr marL="795985" algn="l" defTabSz="795985" rtl="0" eaLnBrk="1" latinLnBrk="0" hangingPunct="1">
      <a:defRPr sz="1567" kern="1200">
        <a:solidFill>
          <a:schemeClr val="tx1"/>
        </a:solidFill>
        <a:latin typeface="+mn-lt"/>
        <a:ea typeface="+mn-ea"/>
        <a:cs typeface="+mn-cs"/>
      </a:defRPr>
    </a:lvl3pPr>
    <a:lvl4pPr marL="1193978" algn="l" defTabSz="795985" rtl="0" eaLnBrk="1" latinLnBrk="0" hangingPunct="1">
      <a:defRPr sz="1567" kern="1200">
        <a:solidFill>
          <a:schemeClr val="tx1"/>
        </a:solidFill>
        <a:latin typeface="+mn-lt"/>
        <a:ea typeface="+mn-ea"/>
        <a:cs typeface="+mn-cs"/>
      </a:defRPr>
    </a:lvl4pPr>
    <a:lvl5pPr marL="1591970" algn="l" defTabSz="795985" rtl="0" eaLnBrk="1" latinLnBrk="0" hangingPunct="1">
      <a:defRPr sz="1567" kern="1200">
        <a:solidFill>
          <a:schemeClr val="tx1"/>
        </a:solidFill>
        <a:latin typeface="+mn-lt"/>
        <a:ea typeface="+mn-ea"/>
        <a:cs typeface="+mn-cs"/>
      </a:defRPr>
    </a:lvl5pPr>
    <a:lvl6pPr marL="1989963" algn="l" defTabSz="795985" rtl="0" eaLnBrk="1" latinLnBrk="0" hangingPunct="1">
      <a:defRPr sz="1567" kern="1200">
        <a:solidFill>
          <a:schemeClr val="tx1"/>
        </a:solidFill>
        <a:latin typeface="+mn-lt"/>
        <a:ea typeface="+mn-ea"/>
        <a:cs typeface="+mn-cs"/>
      </a:defRPr>
    </a:lvl6pPr>
    <a:lvl7pPr marL="2387956" algn="l" defTabSz="795985" rtl="0" eaLnBrk="1" latinLnBrk="0" hangingPunct="1">
      <a:defRPr sz="1567" kern="1200">
        <a:solidFill>
          <a:schemeClr val="tx1"/>
        </a:solidFill>
        <a:latin typeface="+mn-lt"/>
        <a:ea typeface="+mn-ea"/>
        <a:cs typeface="+mn-cs"/>
      </a:defRPr>
    </a:lvl7pPr>
    <a:lvl8pPr marL="2785948" algn="l" defTabSz="795985" rtl="0" eaLnBrk="1" latinLnBrk="0" hangingPunct="1">
      <a:defRPr sz="1567" kern="1200">
        <a:solidFill>
          <a:schemeClr val="tx1"/>
        </a:solidFill>
        <a:latin typeface="+mn-lt"/>
        <a:ea typeface="+mn-ea"/>
        <a:cs typeface="+mn-cs"/>
      </a:defRPr>
    </a:lvl8pPr>
    <a:lvl9pPr marL="3183941" algn="l" defTabSz="795985" rtl="0" eaLnBrk="1" latinLnBrk="0" hangingPunct="1">
      <a:defRPr sz="156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88" userDrawn="1">
          <p15:clr>
            <a:srgbClr val="A4A3A4"/>
          </p15:clr>
        </p15:guide>
        <p15:guide id="2" pos="27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0000"/>
    <a:srgbClr val="0033CC"/>
    <a:srgbClr val="336699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31" d="100"/>
          <a:sy n="131" d="100"/>
        </p:scale>
        <p:origin x="-1044" y="-90"/>
      </p:cViewPr>
      <p:guideLst>
        <p:guide orient="horz" pos="1688"/>
        <p:guide pos="27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44B22F-C168-41AB-856E-8B50564E90B7}" type="datetimeFigureOut">
              <a:rPr lang="ru-RU" smtClean="0"/>
              <a:t>12.09.2025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720975" y="857250"/>
            <a:ext cx="370205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0B85C7-40B5-46E3-A370-C2CA5F562D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656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3FF64-8011-4B6A-9F50-A5BF8FE0DA21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7069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38" y="1664395"/>
            <a:ext cx="7286625" cy="11484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75" y="3036094"/>
            <a:ext cx="6000750" cy="136921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68" y="3442891"/>
            <a:ext cx="7286625" cy="106412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68" y="2270870"/>
            <a:ext cx="7286625" cy="117202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625" y="1250156"/>
            <a:ext cx="3786188" cy="35359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7687" y="1250156"/>
            <a:ext cx="3786188" cy="35359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8625" y="1199307"/>
            <a:ext cx="3787676" cy="49981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625" y="1699121"/>
            <a:ext cx="3787676" cy="308694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54711" y="1199307"/>
            <a:ext cx="3789164" cy="49981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54711" y="1699121"/>
            <a:ext cx="3789164" cy="308694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26" y="213320"/>
            <a:ext cx="2820293" cy="90785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1609" y="213320"/>
            <a:ext cx="4792266" cy="457274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8626" y="1121172"/>
            <a:ext cx="2820293" cy="366489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0270" y="3750469"/>
            <a:ext cx="5143500" cy="44276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80270" y="478730"/>
            <a:ext cx="5143500" cy="32146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80270" y="4193233"/>
            <a:ext cx="5143500" cy="6287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15062" y="214561"/>
            <a:ext cx="1928813" cy="45715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8625" y="214561"/>
            <a:ext cx="5643563" cy="457150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8625" y="214561"/>
            <a:ext cx="7715250" cy="892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8625" y="1250156"/>
            <a:ext cx="7715250" cy="35359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8625" y="4965899"/>
            <a:ext cx="2000250" cy="2852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28938" y="4965899"/>
            <a:ext cx="2714625" cy="2852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43625" y="4965899"/>
            <a:ext cx="2000250" cy="2852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190501"/>
            <a:ext cx="7286625" cy="609599"/>
          </a:xfrm>
        </p:spPr>
        <p:txBody>
          <a:bodyPr>
            <a:noAutofit/>
          </a:bodyPr>
          <a:lstStyle/>
          <a:p>
            <a:r>
              <a:rPr lang="kk-KZ" sz="2800" b="1" dirty="0">
                <a:solidFill>
                  <a:schemeClr val="tx2">
                    <a:lumMod val="75000"/>
                  </a:schemeClr>
                </a:solidFill>
              </a:rPr>
              <a:t>Ата-аналарға педагогикалық қолдау көрсету орталығы</a:t>
            </a:r>
            <a:endParaRPr lang="ru-RU" sz="2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1371600" y="876300"/>
            <a:ext cx="2286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4495800" y="800100"/>
            <a:ext cx="2286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7696200" y="800100"/>
            <a:ext cx="2286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62000" y="1714499"/>
            <a:ext cx="1447800" cy="23023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dirty="0"/>
              <a:t>Бірінші модуль ата-аналар мен балаларға арналған «Ішкі күш» тренингтерінен тұрады</a:t>
            </a:r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891224" y="1640393"/>
            <a:ext cx="1447800" cy="23764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dirty="0"/>
              <a:t>Екінші модуль — «Бала қауіпсіздігі» атты сабақтар бағдарламасы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115070" y="1638300"/>
            <a:ext cx="1447800" cy="23785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dirty="0"/>
              <a:t>Үшінші модуль — ерекше білім беру қажеттіліктері бар балалардың ата-аналарына арналған «Даму үшін әріптестік» атты сабақтар.</a:t>
            </a:r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762000" y="4457700"/>
            <a:ext cx="7800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800" b="1" dirty="0">
                <a:solidFill>
                  <a:schemeClr val="tx2">
                    <a:lumMod val="75000"/>
                  </a:schemeClr>
                </a:solidFill>
              </a:rPr>
              <a:t>ЦПҚҚО 2.0 бағдарламасы </a:t>
            </a:r>
            <a:r>
              <a:rPr lang="kk-KZ" sz="1800" b="1" dirty="0">
                <a:solidFill>
                  <a:srgbClr val="000000"/>
                </a:solidFill>
              </a:rPr>
              <a:t>– 18 сабақ     </a:t>
            </a:r>
            <a:r>
              <a:rPr lang="kk-KZ" sz="1800" b="1" dirty="0">
                <a:solidFill>
                  <a:schemeClr val="tx2">
                    <a:lumMod val="75000"/>
                  </a:schemeClr>
                </a:solidFill>
              </a:rPr>
              <a:t>ЦПҚҚО 1.0 бағдарламасы </a:t>
            </a:r>
            <a:r>
              <a:rPr lang="kk-KZ" sz="1800" b="1" dirty="0">
                <a:solidFill>
                  <a:srgbClr val="000000"/>
                </a:solidFill>
              </a:rPr>
              <a:t>– 15 сабақ</a:t>
            </a:r>
            <a:endParaRPr lang="ru-RU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927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" name="Прямая соединительная линия 67">
            <a:extLst>
              <a:ext uri="{FF2B5EF4-FFF2-40B4-BE49-F238E27FC236}">
                <a16:creationId xmlns:a16="http://schemas.microsoft.com/office/drawing/2014/main" xmlns="" id="{5D5A5D9E-C829-F6B4-9298-AD51924F9283}"/>
              </a:ext>
            </a:extLst>
          </p:cNvPr>
          <p:cNvCxnSpPr>
            <a:cxnSpLocks/>
          </p:cNvCxnSpPr>
          <p:nvPr/>
        </p:nvCxnSpPr>
        <p:spPr>
          <a:xfrm flipV="1">
            <a:off x="5638800" y="2683163"/>
            <a:ext cx="899927" cy="146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xmlns="" id="{5D5A5D9E-C829-F6B4-9298-AD51924F9283}"/>
              </a:ext>
            </a:extLst>
          </p:cNvPr>
          <p:cNvCxnSpPr>
            <a:cxnSpLocks/>
            <a:stCxn id="52" idx="2"/>
          </p:cNvCxnSpPr>
          <p:nvPr/>
        </p:nvCxnSpPr>
        <p:spPr>
          <a:xfrm flipH="1">
            <a:off x="4580512" y="1800387"/>
            <a:ext cx="1484662" cy="6933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3265504" y="114300"/>
            <a:ext cx="5591529" cy="640793"/>
          </a:xfrm>
          <a:prstGeom prst="rect">
            <a:avLst/>
          </a:prstGeom>
          <a:blipFill>
            <a:blip r:embed="rId3">
              <a:alphaModFix amt="39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t="-16501" b="-16501"/>
            </a:stretch>
          </a:blipFill>
          <a:ln>
            <a:noFill/>
          </a:ln>
        </p:spPr>
        <p:txBody>
          <a:bodyPr rtlCol="0" anchor="ctr"/>
          <a:lstStyle/>
          <a:p>
            <a:pPr algn="ctr"/>
            <a:r>
              <a:rPr lang="kk-KZ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Мектептің педагогикалық кеңесі</a:t>
            </a:r>
            <a:endParaRPr lang="ru-RU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3" name="Прямая соединительная линия 22"/>
          <p:cNvCxnSpPr>
            <a:cxnSpLocks/>
            <a:endCxn id="62" idx="0"/>
          </p:cNvCxnSpPr>
          <p:nvPr/>
        </p:nvCxnSpPr>
        <p:spPr>
          <a:xfrm>
            <a:off x="7807325" y="3189208"/>
            <a:ext cx="705780" cy="4453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>
            <a:cxnSpLocks/>
            <a:endCxn id="55" idx="0"/>
          </p:cNvCxnSpPr>
          <p:nvPr/>
        </p:nvCxnSpPr>
        <p:spPr>
          <a:xfrm>
            <a:off x="1226163" y="3162169"/>
            <a:ext cx="616818" cy="481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>
            <a:cxnSpLocks/>
            <a:stCxn id="8" idx="2"/>
            <a:endCxn id="54" idx="0"/>
          </p:cNvCxnSpPr>
          <p:nvPr/>
        </p:nvCxnSpPr>
        <p:spPr>
          <a:xfrm>
            <a:off x="1321121" y="3229996"/>
            <a:ext cx="1211464" cy="4045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>
            <a:cxnSpLocks/>
            <a:stCxn id="9" idx="2"/>
            <a:endCxn id="57" idx="0"/>
          </p:cNvCxnSpPr>
          <p:nvPr/>
        </p:nvCxnSpPr>
        <p:spPr>
          <a:xfrm flipH="1">
            <a:off x="4090467" y="3191912"/>
            <a:ext cx="467509" cy="4426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>
            <a:stCxn id="9" idx="2"/>
          </p:cNvCxnSpPr>
          <p:nvPr/>
        </p:nvCxnSpPr>
        <p:spPr>
          <a:xfrm flipH="1">
            <a:off x="3199340" y="3191912"/>
            <a:ext cx="1358636" cy="4248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stCxn id="9" idx="2"/>
          </p:cNvCxnSpPr>
          <p:nvPr/>
        </p:nvCxnSpPr>
        <p:spPr>
          <a:xfrm>
            <a:off x="4557976" y="3191912"/>
            <a:ext cx="112166" cy="4140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>
            <a:stCxn id="9" idx="2"/>
          </p:cNvCxnSpPr>
          <p:nvPr/>
        </p:nvCxnSpPr>
        <p:spPr>
          <a:xfrm>
            <a:off x="4557976" y="3191912"/>
            <a:ext cx="1015478" cy="4518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>
            <a:cxnSpLocks/>
            <a:stCxn id="8" idx="2"/>
            <a:endCxn id="64" idx="0"/>
          </p:cNvCxnSpPr>
          <p:nvPr/>
        </p:nvCxnSpPr>
        <p:spPr>
          <a:xfrm flipH="1">
            <a:off x="1133458" y="3229996"/>
            <a:ext cx="187663" cy="4045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>
            <a:cxnSpLocks/>
            <a:stCxn id="8" idx="2"/>
            <a:endCxn id="65" idx="0"/>
          </p:cNvCxnSpPr>
          <p:nvPr/>
        </p:nvCxnSpPr>
        <p:spPr>
          <a:xfrm flipH="1">
            <a:off x="420881" y="3229996"/>
            <a:ext cx="900240" cy="4137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>
            <a:cxnSpLocks/>
            <a:endCxn id="61" idx="0"/>
          </p:cNvCxnSpPr>
          <p:nvPr/>
        </p:nvCxnSpPr>
        <p:spPr>
          <a:xfrm flipH="1">
            <a:off x="7245751" y="3175108"/>
            <a:ext cx="518159" cy="4494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>
            <a:cxnSpLocks/>
            <a:endCxn id="8" idx="0"/>
          </p:cNvCxnSpPr>
          <p:nvPr/>
        </p:nvCxnSpPr>
        <p:spPr>
          <a:xfrm flipH="1">
            <a:off x="1321121" y="1809562"/>
            <a:ext cx="4826327" cy="5166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>
            <a:cxnSpLocks/>
            <a:stCxn id="52" idx="2"/>
            <a:endCxn id="10" idx="0"/>
          </p:cNvCxnSpPr>
          <p:nvPr/>
        </p:nvCxnSpPr>
        <p:spPr>
          <a:xfrm>
            <a:off x="6065174" y="1800387"/>
            <a:ext cx="1539612" cy="4708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6352538" y="2271256"/>
            <a:ext cx="2504495" cy="9038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sz="1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k-KZ" sz="16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Жалпы</a:t>
            </a:r>
            <a:r>
              <a:rPr lang="kk-KZ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мектептің ата-аналар кеңесі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3273314" y="1101022"/>
            <a:ext cx="5583719" cy="6993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АТА-АНАЛАРҒА ПЕДАГОГИКАЛЫҚ ҚОЛДАУ КӨРСЕТУ ОРТАЛЫҒЫ</a:t>
            </a:r>
          </a:p>
          <a:p>
            <a:pPr algn="ctr"/>
            <a:r>
              <a:rPr lang="kk-KZ" sz="1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(жауапты: тәрбие ісі жөніндегі директордың орынбасары)</a:t>
            </a:r>
            <a:endParaRPr lang="kk-KZ" sz="12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65504" y="2243049"/>
            <a:ext cx="2584944" cy="9488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6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Негізгі</a:t>
            </a:r>
            <a:r>
              <a:rPr lang="kk-KZ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мектептің ата-аналар кеңесі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6930" y="2326240"/>
            <a:ext cx="2328382" cy="9037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Бастауыш мектептің ата-</a:t>
            </a:r>
            <a:r>
              <a:rPr lang="kk-KZ" sz="16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аналар</a:t>
            </a:r>
            <a:r>
              <a:rPr lang="kk-KZ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кеңесі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7" name="Прямая соединительная линия 46"/>
          <p:cNvCxnSpPr>
            <a:cxnSpLocks/>
            <a:stCxn id="9" idx="2"/>
            <a:endCxn id="60" idx="0"/>
          </p:cNvCxnSpPr>
          <p:nvPr/>
        </p:nvCxnSpPr>
        <p:spPr>
          <a:xfrm>
            <a:off x="4557976" y="3191912"/>
            <a:ext cx="1621898" cy="4426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xmlns="" id="{14E5529B-5067-4E42-886A-A9A4E16A0C66}"/>
              </a:ext>
            </a:extLst>
          </p:cNvPr>
          <p:cNvSpPr/>
          <p:nvPr/>
        </p:nvSpPr>
        <p:spPr>
          <a:xfrm>
            <a:off x="2507568" y="4647163"/>
            <a:ext cx="2363821" cy="851831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05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Балалардың жас ерекшеліктерін ескеруге және оқу, тәрбиелеу мен дамудың мақсаттарын білім деңгейлері бойынша біріктіруге мүмкіндік береді</a:t>
            </a:r>
            <a:endParaRPr lang="ru-RU" sz="105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xmlns="" id="{14E5529B-5067-4E42-886A-A9A4E16A0C66}"/>
              </a:ext>
            </a:extLst>
          </p:cNvPr>
          <p:cNvSpPr/>
          <p:nvPr/>
        </p:nvSpPr>
        <p:spPr>
          <a:xfrm>
            <a:off x="7235719" y="4528368"/>
            <a:ext cx="1866917" cy="10242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900" b="1" i="1" dirty="0">
                <a:solidFill>
                  <a:srgbClr val="002060"/>
                </a:solidFill>
              </a:rPr>
              <a:t> </a:t>
            </a:r>
            <a:r>
              <a:rPr lang="kk-KZ" sz="9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Ата-аналармен жұмысты серіктестік қатынастарға қайта форматтауға мүмкіндік береді</a:t>
            </a:r>
            <a:endParaRPr lang="ru-RU" sz="9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7476" y="4460583"/>
            <a:ext cx="1898716" cy="1097579"/>
          </a:xfrm>
          <a:prstGeom prst="rect">
            <a:avLst/>
          </a:prstGeom>
          <a:blipFill>
            <a:blip r:embed="rId3">
              <a:alphaModFix amt="39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t="-16501" b="-16501"/>
            </a:stretch>
          </a:blipFill>
        </p:spPr>
        <p:txBody>
          <a:bodyPr rtlCol="0" anchor="ctr"/>
          <a:lstStyle/>
          <a:p>
            <a:pPr algn="ctr"/>
            <a:r>
              <a:rPr lang="kk-KZ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Мектептегі ата-аналар комитетінен білім деңгейлері бойынша ата-аналар кеңестеріне өту</a:t>
            </a:r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5139318" y="4462875"/>
            <a:ext cx="1584006" cy="1036119"/>
          </a:xfrm>
          <a:prstGeom prst="rect">
            <a:avLst/>
          </a:prstGeom>
          <a:blipFill>
            <a:blip r:embed="rId3">
              <a:alphaModFix amt="39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t="-16501" b="-16501"/>
            </a:stretch>
          </a:blipFill>
        </p:spPr>
        <p:txBody>
          <a:bodyPr rtlCol="0" anchor="ctr"/>
          <a:lstStyle/>
          <a:p>
            <a:pPr algn="ctr"/>
            <a:r>
              <a:rPr lang="ru-RU" sz="105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Сынып</a:t>
            </a:r>
            <a:r>
              <a:rPr lang="ru-RU" sz="105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ата-аналар</a:t>
            </a:r>
            <a:r>
              <a:rPr lang="ru-RU" sz="105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жиналыстарынан</a:t>
            </a:r>
            <a:r>
              <a:rPr lang="ru-RU" sz="105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ата-аналармен</a:t>
            </a:r>
            <a:r>
              <a:rPr lang="ru-RU" sz="105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серіктестік</a:t>
            </a:r>
            <a:r>
              <a:rPr lang="ru-RU" sz="105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кездесулер</a:t>
            </a:r>
            <a:r>
              <a:rPr lang="ru-RU" sz="105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формаларына</a:t>
            </a:r>
            <a:r>
              <a:rPr lang="ru-RU" sz="105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өту</a:t>
            </a:r>
            <a:endParaRPr lang="ru-RU" sz="105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Стрелка вправо 21"/>
          <p:cNvSpPr/>
          <p:nvPr/>
        </p:nvSpPr>
        <p:spPr>
          <a:xfrm>
            <a:off x="1986192" y="4827635"/>
            <a:ext cx="521376" cy="363474"/>
          </a:xfrm>
          <a:prstGeom prst="rightArrow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dirty="0"/>
          </a:p>
        </p:txBody>
      </p:sp>
      <p:sp>
        <p:nvSpPr>
          <p:cNvPr id="53" name="Стрелка вправо 52"/>
          <p:cNvSpPr/>
          <p:nvPr/>
        </p:nvSpPr>
        <p:spPr>
          <a:xfrm>
            <a:off x="6723324" y="4810862"/>
            <a:ext cx="521376" cy="363474"/>
          </a:xfrm>
          <a:prstGeom prst="rightArrow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 dirty="0"/>
          </a:p>
        </p:txBody>
      </p:sp>
      <p:sp>
        <p:nvSpPr>
          <p:cNvPr id="54" name="Прямоугольник 53"/>
          <p:cNvSpPr/>
          <p:nvPr/>
        </p:nvSpPr>
        <p:spPr>
          <a:xfrm>
            <a:off x="2189657" y="3634574"/>
            <a:ext cx="685856" cy="624270"/>
          </a:xfrm>
          <a:prstGeom prst="rect">
            <a:avLst/>
          </a:prstGeom>
          <a:solidFill>
            <a:srgbClr val="0033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sz="9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k-KZ" sz="1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</a:p>
          <a:p>
            <a:pPr algn="ctr"/>
            <a:r>
              <a:rPr lang="kk-KZ" sz="9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СЫНЫП</a:t>
            </a:r>
            <a:endParaRPr lang="ru-RU" sz="9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500052" y="3643749"/>
            <a:ext cx="685857" cy="603588"/>
          </a:xfrm>
          <a:prstGeom prst="rect">
            <a:avLst/>
          </a:prstGeom>
          <a:solidFill>
            <a:srgbClr val="0033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sz="9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k-KZ" sz="1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  <a:p>
            <a:pPr algn="ctr"/>
            <a:r>
              <a:rPr lang="kk-KZ" sz="9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СЫНЫП</a:t>
            </a:r>
            <a:endParaRPr lang="ru-RU" sz="9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3025698" y="3643749"/>
            <a:ext cx="685856" cy="603588"/>
          </a:xfrm>
          <a:prstGeom prst="rect">
            <a:avLst/>
          </a:prstGeom>
          <a:solidFill>
            <a:srgbClr val="0033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sz="9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k-KZ" sz="1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kk-KZ" sz="9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kk-KZ" sz="9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СЫНЫП</a:t>
            </a:r>
            <a:endParaRPr lang="ru-RU" sz="9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3747539" y="3634574"/>
            <a:ext cx="685855" cy="602606"/>
          </a:xfrm>
          <a:prstGeom prst="rect">
            <a:avLst/>
          </a:prstGeom>
          <a:solidFill>
            <a:srgbClr val="0033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kk-KZ" sz="9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kk-KZ" sz="9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СЫНЫП</a:t>
            </a:r>
            <a:endParaRPr lang="ru-RU" sz="9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4450439" y="3643749"/>
            <a:ext cx="685855" cy="599350"/>
          </a:xfrm>
          <a:prstGeom prst="rect">
            <a:avLst/>
          </a:prstGeom>
          <a:solidFill>
            <a:srgbClr val="0033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</a:t>
            </a:r>
          </a:p>
          <a:p>
            <a:pPr algn="ctr"/>
            <a:r>
              <a:rPr lang="kk-KZ" sz="9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СЫНЫП</a:t>
            </a:r>
            <a:endParaRPr lang="ru-RU" sz="9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5169010" y="3643749"/>
            <a:ext cx="681438" cy="593477"/>
          </a:xfrm>
          <a:prstGeom prst="rect">
            <a:avLst/>
          </a:prstGeom>
          <a:solidFill>
            <a:srgbClr val="0033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kk-KZ" sz="9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kk-KZ" sz="9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СЫНЫП</a:t>
            </a:r>
            <a:endParaRPr lang="ru-RU" sz="9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5850447" y="3634574"/>
            <a:ext cx="658853" cy="586056"/>
          </a:xfrm>
          <a:prstGeom prst="rect">
            <a:avLst/>
          </a:prstGeom>
          <a:solidFill>
            <a:srgbClr val="0033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kk-KZ" sz="9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kk-KZ" sz="9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СЫНЫП</a:t>
            </a:r>
            <a:endParaRPr lang="ru-RU" sz="9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6916325" y="3624516"/>
            <a:ext cx="658852" cy="601752"/>
          </a:xfrm>
          <a:prstGeom prst="rect">
            <a:avLst/>
          </a:prstGeom>
          <a:solidFill>
            <a:srgbClr val="0033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  <a:p>
            <a:pPr algn="ctr"/>
            <a:r>
              <a:rPr lang="kk-KZ" sz="9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СЫНЫП</a:t>
            </a:r>
            <a:endParaRPr lang="ru-RU" sz="9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8169177" y="3634574"/>
            <a:ext cx="687855" cy="586056"/>
          </a:xfrm>
          <a:prstGeom prst="rect">
            <a:avLst/>
          </a:prstGeom>
          <a:solidFill>
            <a:srgbClr val="0033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kk-KZ" sz="9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kk-KZ" sz="9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СЫНЫП</a:t>
            </a:r>
            <a:endParaRPr lang="ru-RU" sz="9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790529" y="3634574"/>
            <a:ext cx="685857" cy="630274"/>
          </a:xfrm>
          <a:prstGeom prst="rect">
            <a:avLst/>
          </a:prstGeom>
          <a:solidFill>
            <a:srgbClr val="0033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sz="9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k-KZ" sz="1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algn="ctr"/>
            <a:r>
              <a:rPr lang="kk-KZ" sz="9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СЫНЫП</a:t>
            </a:r>
            <a:endParaRPr lang="ru-RU" sz="9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9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87476" y="3643749"/>
            <a:ext cx="666810" cy="632594"/>
          </a:xfrm>
          <a:prstGeom prst="rect">
            <a:avLst/>
          </a:prstGeom>
          <a:solidFill>
            <a:srgbClr val="00339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2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kk-KZ" sz="11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9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СЫНЫП</a:t>
            </a:r>
            <a:endParaRPr lang="ru-RU" sz="9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Заголовок 1"/>
          <p:cNvSpPr txBox="1">
            <a:spLocks/>
          </p:cNvSpPr>
          <p:nvPr/>
        </p:nvSpPr>
        <p:spPr>
          <a:xfrm>
            <a:off x="2328" y="-2248"/>
            <a:ext cx="2975812" cy="1871510"/>
          </a:xfrm>
          <a:prstGeom prst="rect">
            <a:avLst/>
          </a:prstGeom>
          <a:solidFill>
            <a:srgbClr val="003399"/>
          </a:solidFill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defRPr/>
            </a:pP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defRPr/>
            </a:pP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АТА-АНАЛАР КОМИТЕТІНІҢ ЖАҢА ҚҰРЫЛЫМЫ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9" name="Прямая соединительная линия 68">
            <a:extLst>
              <a:ext uri="{FF2B5EF4-FFF2-40B4-BE49-F238E27FC236}">
                <a16:creationId xmlns:a16="http://schemas.microsoft.com/office/drawing/2014/main" xmlns="" id="{5D5A5D9E-C829-F6B4-9298-AD51924F9283}"/>
              </a:ext>
            </a:extLst>
          </p:cNvPr>
          <p:cNvCxnSpPr>
            <a:cxnSpLocks/>
          </p:cNvCxnSpPr>
          <p:nvPr/>
        </p:nvCxnSpPr>
        <p:spPr>
          <a:xfrm flipV="1">
            <a:off x="2369378" y="2665804"/>
            <a:ext cx="899927" cy="146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Равнобедренный треугольник 82"/>
          <p:cNvSpPr/>
          <p:nvPr/>
        </p:nvSpPr>
        <p:spPr>
          <a:xfrm rot="10800000">
            <a:off x="5548702" y="834352"/>
            <a:ext cx="1106120" cy="198310"/>
          </a:xfrm>
          <a:prstGeom prst="triangle">
            <a:avLst/>
          </a:prstGeom>
          <a:blipFill>
            <a:blip r:embed="rId3">
              <a:alphaModFix amt="39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t="-16501" b="-16501"/>
            </a:stretch>
          </a:blipFill>
          <a:ln>
            <a:noFill/>
          </a:ln>
        </p:spPr>
        <p:txBody>
          <a:bodyPr rtlCol="0" anchor="ctr"/>
          <a:lstStyle/>
          <a:p>
            <a:pPr algn="ctr"/>
            <a:endParaRPr lang="ru-RU" sz="18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xmlns="" id="{8567B8D3-584F-42B7-868D-8337B9C6B263}"/>
              </a:ext>
            </a:extLst>
          </p:cNvPr>
          <p:cNvSpPr/>
          <p:nvPr/>
        </p:nvSpPr>
        <p:spPr>
          <a:xfrm>
            <a:off x="176870" y="1407833"/>
            <a:ext cx="2526983" cy="62802"/>
          </a:xfrm>
          <a:prstGeom prst="rect">
            <a:avLst/>
          </a:prstGeom>
          <a:solidFill>
            <a:srgbClr val="F9CF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75"/>
          </a:p>
        </p:txBody>
      </p:sp>
    </p:spTree>
    <p:extLst>
      <p:ext uri="{BB962C8B-B14F-4D97-AF65-F5344CB8AC3E}">
        <p14:creationId xmlns:p14="http://schemas.microsoft.com/office/powerpoint/2010/main" val="1068388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2B7885C4-482A-47D0-A084-EE3B145A6F6B}"/>
              </a:ext>
            </a:extLst>
          </p:cNvPr>
          <p:cNvSpPr/>
          <p:nvPr/>
        </p:nvSpPr>
        <p:spPr>
          <a:xfrm>
            <a:off x="5136541" y="114300"/>
            <a:ext cx="3638623" cy="44105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00">
              <a:defRPr/>
            </a:pPr>
            <a:r>
              <a:rPr lang="kk-KZ" sz="32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Таңдалымдылық</a:t>
            </a:r>
            <a:endParaRPr lang="ru-RU" sz="3200" b="1" spc="-88" dirty="0">
              <a:solidFill>
                <a:srgbClr val="00329F"/>
              </a:solidFill>
              <a:latin typeface="Arial" panose="020B0604020202020204" pitchFamily="34" charset="0"/>
              <a:ea typeface="Bebas Neue Bold"/>
              <a:cs typeface="Arial" panose="020B0604020202020204" pitchFamily="34" charset="0"/>
            </a:endParaRPr>
          </a:p>
        </p:txBody>
      </p:sp>
      <p:pic>
        <p:nvPicPr>
          <p:cNvPr id="5122" name="Picture 2" descr="Человек, стоящий – Бесплатные иконки: люд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07" y="655320"/>
            <a:ext cx="371380" cy="371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Человек иконка вектор (50 фото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37" y="1388650"/>
            <a:ext cx="419230" cy="41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6"/>
          <p:cNvSpPr txBox="1"/>
          <p:nvPr/>
        </p:nvSpPr>
        <p:spPr>
          <a:xfrm>
            <a:off x="368835" y="195449"/>
            <a:ext cx="3358690" cy="338554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1100" b="1" spc="-88" dirty="0" err="1">
                <a:solidFill>
                  <a:srgbClr val="C00000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Сыныптың</a:t>
            </a:r>
            <a:r>
              <a:rPr lang="ru-RU" sz="1100" b="1" spc="-88" dirty="0">
                <a:solidFill>
                  <a:srgbClr val="C00000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100" b="1" spc="-88" dirty="0" err="1">
                <a:solidFill>
                  <a:srgbClr val="C00000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ата-аналары</a:t>
            </a:r>
            <a:r>
              <a:rPr lang="ru-RU" sz="1100" b="1" spc="-88" dirty="0">
                <a:solidFill>
                  <a:srgbClr val="C00000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100" b="1" spc="-88" dirty="0" err="1">
                <a:solidFill>
                  <a:srgbClr val="003399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сынып</a:t>
            </a:r>
            <a:r>
              <a:rPr lang="ru-RU" sz="1100" b="1" spc="-88" dirty="0">
                <a:solidFill>
                  <a:srgbClr val="003399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100" b="1" spc="-88" dirty="0" err="1">
                <a:solidFill>
                  <a:srgbClr val="003399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ата-аналар</a:t>
            </a:r>
            <a:r>
              <a:rPr lang="ru-RU" sz="1100" b="1" spc="-88" dirty="0">
                <a:solidFill>
                  <a:srgbClr val="003399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100" b="1" spc="-88" dirty="0" err="1">
                <a:solidFill>
                  <a:srgbClr val="003399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комитетінің</a:t>
            </a:r>
            <a:r>
              <a:rPr lang="ru-RU" sz="1100" b="1" spc="-88" dirty="0">
                <a:solidFill>
                  <a:srgbClr val="003399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100" b="1" spc="-88" dirty="0" err="1">
                <a:solidFill>
                  <a:srgbClr val="003399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төрағасын</a:t>
            </a:r>
            <a:r>
              <a:rPr lang="ru-RU" sz="1100" b="1" spc="-88" dirty="0">
                <a:solidFill>
                  <a:srgbClr val="003399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100" b="1" spc="-88" dirty="0" err="1">
                <a:solidFill>
                  <a:srgbClr val="003399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таңдайды</a:t>
            </a:r>
            <a:endParaRPr lang="en-US" sz="1100" b="1" spc="-88" dirty="0">
              <a:solidFill>
                <a:srgbClr val="003399"/>
              </a:solidFill>
              <a:latin typeface="Arial" panose="020B0604020202020204" pitchFamily="34" charset="0"/>
              <a:ea typeface="Bebas Neue Bold"/>
              <a:cs typeface="Arial" panose="020B0604020202020204" pitchFamily="34" charset="0"/>
              <a:sym typeface="Bebas Neue Bold"/>
            </a:endParaRPr>
          </a:p>
        </p:txBody>
      </p:sp>
      <p:sp>
        <p:nvSpPr>
          <p:cNvPr id="8" name="Правая фигурная скобка 7"/>
          <p:cNvSpPr/>
          <p:nvPr/>
        </p:nvSpPr>
        <p:spPr>
          <a:xfrm rot="5400000">
            <a:off x="682299" y="708280"/>
            <a:ext cx="251675" cy="1066799"/>
          </a:xfrm>
          <a:prstGeom prst="rightBrace">
            <a:avLst>
              <a:gd name="adj1" fmla="val 50721"/>
              <a:gd name="adj2" fmla="val 50000"/>
            </a:avLst>
          </a:prstGeom>
          <a:solidFill>
            <a:srgbClr val="F9CF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>
              <a:solidFill>
                <a:schemeClr val="lt1"/>
              </a:solidFill>
            </a:endParaRPr>
          </a:p>
        </p:txBody>
      </p:sp>
      <p:sp>
        <p:nvSpPr>
          <p:cNvPr id="42" name="TextBox 6"/>
          <p:cNvSpPr txBox="1"/>
          <p:nvPr/>
        </p:nvSpPr>
        <p:spPr>
          <a:xfrm>
            <a:off x="192308" y="2092397"/>
            <a:ext cx="3719346" cy="338554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11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Сынып</a:t>
            </a:r>
            <a:r>
              <a:rPr lang="ru-RU" sz="11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1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ата-аналар</a:t>
            </a:r>
            <a:r>
              <a:rPr lang="ru-RU" sz="11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100" b="1" spc="-88" dirty="0" err="1">
                <a:solidFill>
                  <a:srgbClr val="C00000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комитеттерінің</a:t>
            </a:r>
            <a:r>
              <a:rPr lang="ru-RU" sz="1100" b="1" spc="-88" dirty="0">
                <a:solidFill>
                  <a:srgbClr val="C00000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100" b="1" spc="-88" dirty="0" err="1">
                <a:solidFill>
                  <a:srgbClr val="C00000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төрағалары</a:t>
            </a:r>
            <a:r>
              <a:rPr lang="ru-RU" sz="1100" b="1" spc="-88" dirty="0">
                <a:solidFill>
                  <a:srgbClr val="C00000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1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жалпы</a:t>
            </a:r>
            <a:r>
              <a:rPr lang="ru-RU" sz="11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1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мектеп</a:t>
            </a:r>
            <a:r>
              <a:rPr lang="ru-RU" sz="11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1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комитетінің</a:t>
            </a:r>
            <a:r>
              <a:rPr lang="ru-RU" sz="11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1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төрағасын</a:t>
            </a:r>
            <a:r>
              <a:rPr lang="ru-RU" sz="11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1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таңдайды</a:t>
            </a:r>
            <a:endParaRPr lang="en-US" sz="1100" b="1" spc="-88" dirty="0">
              <a:solidFill>
                <a:srgbClr val="00329F"/>
              </a:solidFill>
              <a:latin typeface="Arial" panose="020B0604020202020204" pitchFamily="34" charset="0"/>
              <a:ea typeface="Bebas Neue Bold"/>
              <a:cs typeface="Arial" panose="020B0604020202020204" pitchFamily="34" charset="0"/>
              <a:sym typeface="Bebas Neue Bold"/>
            </a:endParaRPr>
          </a:p>
        </p:txBody>
      </p:sp>
      <p:pic>
        <p:nvPicPr>
          <p:cNvPr id="52" name="Picture 2" descr="Человек, стоящий – Бесплатные иконки: люд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958" y="3331840"/>
            <a:ext cx="456051" cy="45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Человек, стоящий – Бесплатные иконки: люд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17" y="655320"/>
            <a:ext cx="371380" cy="371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" descr="Человек, стоящий – Бесплатные иконки: люд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337" y="662658"/>
            <a:ext cx="371380" cy="371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" descr="Человек, стоящий – Бесплатные иконки: люд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027" y="660201"/>
            <a:ext cx="371380" cy="371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2" descr="Человек, стоящий – Бесплатные иконки: люд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027" y="662658"/>
            <a:ext cx="371380" cy="371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2" descr="Человек, стоящий – Бесплатные иконки: люд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797" y="662658"/>
            <a:ext cx="371380" cy="371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Правая фигурная скобка 65"/>
          <p:cNvSpPr/>
          <p:nvPr/>
        </p:nvSpPr>
        <p:spPr>
          <a:xfrm rot="5400000">
            <a:off x="1900689" y="715618"/>
            <a:ext cx="251675" cy="1066799"/>
          </a:xfrm>
          <a:prstGeom prst="rightBrace">
            <a:avLst>
              <a:gd name="adj1" fmla="val 50721"/>
              <a:gd name="adj2" fmla="val 50000"/>
            </a:avLst>
          </a:prstGeom>
          <a:solidFill>
            <a:srgbClr val="F9CF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>
              <a:solidFill>
                <a:schemeClr val="lt1"/>
              </a:solidFill>
            </a:endParaRPr>
          </a:p>
        </p:txBody>
      </p:sp>
      <p:pic>
        <p:nvPicPr>
          <p:cNvPr id="67" name="Picture 2" descr="Человек, стоящий – Бесплатные иконки: люд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107" y="662658"/>
            <a:ext cx="371380" cy="371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2" descr="Человек, стоящий – Бесплатные иконки: люд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2727" y="669996"/>
            <a:ext cx="371380" cy="371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2" descr="Человек, стоящий – Бесплатные иконки: люд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417" y="667539"/>
            <a:ext cx="371380" cy="371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2" descr="Человек, стоящий – Бесплатные иконки: люд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8417" y="669996"/>
            <a:ext cx="371380" cy="371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2" descr="Человек, стоящий – Бесплатные иконки: люд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7615" y="647700"/>
            <a:ext cx="371380" cy="371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Правая фигурная скобка 72"/>
          <p:cNvSpPr/>
          <p:nvPr/>
        </p:nvSpPr>
        <p:spPr>
          <a:xfrm rot="5400000">
            <a:off x="3131507" y="700660"/>
            <a:ext cx="251675" cy="1066799"/>
          </a:xfrm>
          <a:prstGeom prst="rightBrace">
            <a:avLst>
              <a:gd name="adj1" fmla="val 50721"/>
              <a:gd name="adj2" fmla="val 50000"/>
            </a:avLst>
          </a:prstGeom>
          <a:solidFill>
            <a:srgbClr val="F9CF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>
              <a:solidFill>
                <a:schemeClr val="lt1"/>
              </a:solidFill>
            </a:endParaRPr>
          </a:p>
        </p:txBody>
      </p:sp>
      <p:pic>
        <p:nvPicPr>
          <p:cNvPr id="74" name="Picture 2" descr="Человек, стоящий – Бесплатные иконки: люд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2925" y="647700"/>
            <a:ext cx="371380" cy="371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2" descr="Человек, стоящий – Бесплатные иконки: люд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545" y="655038"/>
            <a:ext cx="371380" cy="371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" descr="Человек, стоящий – Бесплатные иконки: люд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235" y="652581"/>
            <a:ext cx="371380" cy="371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2" descr="Человек, стоящий – Бесплатные иконки: люд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235" y="655038"/>
            <a:ext cx="371380" cy="371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Человек иконка вектор (50 фото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128" y="1380652"/>
            <a:ext cx="419230" cy="41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4" descr="Человек иконка вектор (50 фото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729" y="1396733"/>
            <a:ext cx="419230" cy="41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4" descr="Человек иконка вектор (50 фото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087" y="2582752"/>
            <a:ext cx="419230" cy="41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4" descr="Человек иконка вектор (50 фото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041" y="2574899"/>
            <a:ext cx="419230" cy="41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4" descr="Человек иконка вектор (50 фото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346" y="2567457"/>
            <a:ext cx="419230" cy="41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4" descr="Человек иконка вектор (50 фото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529" y="2574899"/>
            <a:ext cx="419230" cy="41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4" descr="Человек иконка вектор (50 фото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30" y="2574899"/>
            <a:ext cx="419230" cy="41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4" descr="Человек иконка вектор (50 фото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245" y="2574899"/>
            <a:ext cx="419230" cy="41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4" descr="Человек иконка вектор (50 фото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361" y="2574899"/>
            <a:ext cx="419230" cy="41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4" descr="Человек иконка вектор (50 фото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3193" y="2562231"/>
            <a:ext cx="419230" cy="41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4" descr="Человек иконка вектор (50 фото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680" y="2579916"/>
            <a:ext cx="419230" cy="41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4" descr="Человек иконка вектор (50 фото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423" y="2584933"/>
            <a:ext cx="419230" cy="41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4" descr="Человек иконка вектор (50 фото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2038" y="2574899"/>
            <a:ext cx="419230" cy="41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4" descr="Человек иконка вектор (50 фото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080" y="2582049"/>
            <a:ext cx="419230" cy="41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4" descr="Человек иконка вектор (50 фото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0080" y="2582049"/>
            <a:ext cx="419230" cy="41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4" descr="Человек иконка вектор (50 фото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794" y="2582049"/>
            <a:ext cx="419230" cy="41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4" descr="Человек иконка вектор (50 фото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2939" y="2574899"/>
            <a:ext cx="419230" cy="41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" name="Правая фигурная скобка 94"/>
          <p:cNvSpPr/>
          <p:nvPr/>
        </p:nvSpPr>
        <p:spPr>
          <a:xfrm rot="5400000">
            <a:off x="1969310" y="1496783"/>
            <a:ext cx="251675" cy="3401838"/>
          </a:xfrm>
          <a:prstGeom prst="rightBrace">
            <a:avLst>
              <a:gd name="adj1" fmla="val 50721"/>
              <a:gd name="adj2" fmla="val 50000"/>
            </a:avLst>
          </a:prstGeom>
          <a:solidFill>
            <a:srgbClr val="F9CF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>
              <a:solidFill>
                <a:schemeClr val="lt1"/>
              </a:solidFill>
            </a:endParaRPr>
          </a:p>
        </p:txBody>
      </p:sp>
      <p:pic>
        <p:nvPicPr>
          <p:cNvPr id="96" name="Picture 4" descr="Человек иконка вектор (50 фото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7935" y="2608861"/>
            <a:ext cx="419230" cy="41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4" descr="Человек иконка вектор (50 фото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2566" y="2595455"/>
            <a:ext cx="419230" cy="41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8" name="TextBox 6"/>
          <p:cNvSpPr txBox="1"/>
          <p:nvPr/>
        </p:nvSpPr>
        <p:spPr>
          <a:xfrm>
            <a:off x="251555" y="3916606"/>
            <a:ext cx="3719346" cy="338554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1100" b="1" spc="-88" dirty="0" err="1">
                <a:solidFill>
                  <a:srgbClr val="C00000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Жалпы</a:t>
            </a:r>
            <a:r>
              <a:rPr lang="ru-RU" sz="1100" b="1" spc="-88" dirty="0">
                <a:solidFill>
                  <a:srgbClr val="C00000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100" b="1" spc="-88" dirty="0" err="1">
                <a:solidFill>
                  <a:srgbClr val="C00000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мектеп</a:t>
            </a:r>
            <a:r>
              <a:rPr lang="ru-RU" sz="1100" b="1" spc="-88" dirty="0">
                <a:solidFill>
                  <a:srgbClr val="C00000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100" b="1" spc="-88" dirty="0" err="1">
                <a:solidFill>
                  <a:srgbClr val="C00000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комитеттерінің</a:t>
            </a:r>
            <a:r>
              <a:rPr lang="ru-RU" sz="1100" b="1" spc="-88" dirty="0">
                <a:solidFill>
                  <a:srgbClr val="C00000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1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төрағалары</a:t>
            </a:r>
            <a:r>
              <a:rPr lang="ru-RU" sz="11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1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аудан</a:t>
            </a:r>
            <a:r>
              <a:rPr lang="ru-RU" sz="11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/</a:t>
            </a:r>
            <a:r>
              <a:rPr lang="ru-RU" sz="11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қала</a:t>
            </a:r>
            <a:r>
              <a:rPr lang="ru-RU" sz="11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1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ата-аналар</a:t>
            </a:r>
            <a:r>
              <a:rPr lang="ru-RU" sz="11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1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қоғамдастығы</a:t>
            </a:r>
            <a:r>
              <a:rPr lang="ru-RU" sz="11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1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кеңесін</a:t>
            </a:r>
            <a:r>
              <a:rPr lang="ru-RU" sz="11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1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таңдайды</a:t>
            </a:r>
            <a:endParaRPr lang="en-US" sz="1100" b="1" spc="-88" dirty="0">
              <a:solidFill>
                <a:srgbClr val="00329F"/>
              </a:solidFill>
              <a:latin typeface="Arial" panose="020B0604020202020204" pitchFamily="34" charset="0"/>
              <a:ea typeface="Bebas Neue Bold"/>
              <a:cs typeface="Arial" panose="020B0604020202020204" pitchFamily="34" charset="0"/>
              <a:sym typeface="Bebas Neue Bold"/>
            </a:endParaRPr>
          </a:p>
        </p:txBody>
      </p:sp>
      <p:pic>
        <p:nvPicPr>
          <p:cNvPr id="99" name="Picture 2" descr="Человек, стоящий – Бесплатные иконки: люд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034" y="4379426"/>
            <a:ext cx="456051" cy="45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2" descr="Человек, стоящий – Бесплатные иконки: люд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02" y="4396026"/>
            <a:ext cx="456051" cy="45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2" descr="Человек, стоящий – Бесплатные иконки: люд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2487" y="4379425"/>
            <a:ext cx="456051" cy="45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icture 2" descr="Человек, стоящий – Бесплатные иконки: люд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037" y="4384416"/>
            <a:ext cx="456051" cy="45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2" descr="Человек, стоящий – Бесплатные иконки: люд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063" y="4379425"/>
            <a:ext cx="456051" cy="45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" name="Правая фигурная скобка 103"/>
          <p:cNvSpPr/>
          <p:nvPr/>
        </p:nvSpPr>
        <p:spPr>
          <a:xfrm rot="5400000">
            <a:off x="2056149" y="3495297"/>
            <a:ext cx="251675" cy="3136708"/>
          </a:xfrm>
          <a:prstGeom prst="rightBrace">
            <a:avLst>
              <a:gd name="adj1" fmla="val 50721"/>
              <a:gd name="adj2" fmla="val 50000"/>
            </a:avLst>
          </a:prstGeom>
          <a:solidFill>
            <a:srgbClr val="F9CF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>
              <a:solidFill>
                <a:schemeClr val="lt1"/>
              </a:solidFill>
            </a:endParaRPr>
          </a:p>
        </p:txBody>
      </p:sp>
      <p:pic>
        <p:nvPicPr>
          <p:cNvPr id="105" name="Picture 2" descr="Человек, стоящий – Бесплатные иконки: люд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430" y="4387726"/>
            <a:ext cx="456051" cy="45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" name="Picture 2" descr="Человек, стоящий – Бесплатные иконки: люд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146" y="4379425"/>
            <a:ext cx="456051" cy="45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Picture 2" descr="Человек, стоящий – Бесплатные иконки: люд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745" y="4387726"/>
            <a:ext cx="456051" cy="45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2" descr="Человек, стоящий – Бесплатные иконки: люд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454" y="4379425"/>
            <a:ext cx="456051" cy="45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" name="Picture 2" descr="Человек, стоящий – Бесплатные иконки: люд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090" y="4387726"/>
            <a:ext cx="456051" cy="45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0" name="Прямоугольник 109">
            <a:extLst>
              <a:ext uri="{FF2B5EF4-FFF2-40B4-BE49-F238E27FC236}">
                <a16:creationId xmlns:a16="http://schemas.microsoft.com/office/drawing/2014/main" xmlns="" id="{8567B8D3-584F-42B7-868D-8337B9C6B263}"/>
              </a:ext>
            </a:extLst>
          </p:cNvPr>
          <p:cNvSpPr/>
          <p:nvPr/>
        </p:nvSpPr>
        <p:spPr>
          <a:xfrm rot="5400000">
            <a:off x="860841" y="2443039"/>
            <a:ext cx="7210926" cy="47720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75"/>
          </a:p>
        </p:txBody>
      </p:sp>
      <p:sp>
        <p:nvSpPr>
          <p:cNvPr id="111" name="Прямоугольник 110">
            <a:extLst>
              <a:ext uri="{FF2B5EF4-FFF2-40B4-BE49-F238E27FC236}">
                <a16:creationId xmlns:a16="http://schemas.microsoft.com/office/drawing/2014/main" xmlns="" id="{8567B8D3-584F-42B7-868D-8337B9C6B263}"/>
              </a:ext>
            </a:extLst>
          </p:cNvPr>
          <p:cNvSpPr/>
          <p:nvPr/>
        </p:nvSpPr>
        <p:spPr>
          <a:xfrm>
            <a:off x="5480380" y="618957"/>
            <a:ext cx="2841936" cy="45719"/>
          </a:xfrm>
          <a:prstGeom prst="rect">
            <a:avLst/>
          </a:prstGeom>
          <a:solidFill>
            <a:srgbClr val="F9CF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75"/>
          </a:p>
        </p:txBody>
      </p:sp>
      <p:grpSp>
        <p:nvGrpSpPr>
          <p:cNvPr id="112" name="Group 2"/>
          <p:cNvGrpSpPr/>
          <p:nvPr/>
        </p:nvGrpSpPr>
        <p:grpSpPr>
          <a:xfrm>
            <a:off x="5160259" y="-647700"/>
            <a:ext cx="5507742" cy="1466338"/>
            <a:chOff x="0" y="0"/>
            <a:chExt cx="8429618" cy="3294336"/>
          </a:xfrm>
        </p:grpSpPr>
        <p:sp>
          <p:nvSpPr>
            <p:cNvPr id="113" name="Freeform 3"/>
            <p:cNvSpPr/>
            <p:nvPr/>
          </p:nvSpPr>
          <p:spPr>
            <a:xfrm>
              <a:off x="0" y="0"/>
              <a:ext cx="8429617" cy="3294336"/>
            </a:xfrm>
            <a:custGeom>
              <a:avLst/>
              <a:gdLst/>
              <a:ahLst/>
              <a:cxnLst/>
              <a:rect l="l" t="t" r="r" b="b"/>
              <a:pathLst>
                <a:path w="8429617" h="3294336">
                  <a:moveTo>
                    <a:pt x="8429617" y="279400"/>
                  </a:moveTo>
                  <a:lnTo>
                    <a:pt x="8429617" y="0"/>
                  </a:lnTo>
                  <a:lnTo>
                    <a:pt x="0" y="0"/>
                  </a:lnTo>
                  <a:lnTo>
                    <a:pt x="0" y="3294336"/>
                  </a:lnTo>
                  <a:lnTo>
                    <a:pt x="8429617" y="3294336"/>
                  </a:lnTo>
                  <a:lnTo>
                    <a:pt x="8429617" y="279400"/>
                  </a:lnTo>
                  <a:close/>
                  <a:moveTo>
                    <a:pt x="8350877" y="279400"/>
                  </a:moveTo>
                  <a:lnTo>
                    <a:pt x="8350877" y="3215596"/>
                  </a:lnTo>
                  <a:lnTo>
                    <a:pt x="78740" y="3215596"/>
                  </a:lnTo>
                  <a:lnTo>
                    <a:pt x="78740" y="78740"/>
                  </a:lnTo>
                  <a:lnTo>
                    <a:pt x="8350878" y="78740"/>
                  </a:lnTo>
                  <a:lnTo>
                    <a:pt x="8350878" y="279400"/>
                  </a:lnTo>
                  <a:close/>
                </a:path>
              </a:pathLst>
            </a:custGeom>
            <a:solidFill>
              <a:srgbClr val="00329F"/>
            </a:solidFill>
          </p:spPr>
        </p:sp>
      </p:grpSp>
      <p:cxnSp>
        <p:nvCxnSpPr>
          <p:cNvPr id="51" name="Прямая соединительная линия 50"/>
          <p:cNvCxnSpPr/>
          <p:nvPr/>
        </p:nvCxnSpPr>
        <p:spPr>
          <a:xfrm>
            <a:off x="402461" y="1964468"/>
            <a:ext cx="4039983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Прямая соединительная линия 115"/>
          <p:cNvCxnSpPr/>
          <p:nvPr/>
        </p:nvCxnSpPr>
        <p:spPr>
          <a:xfrm>
            <a:off x="394228" y="3848100"/>
            <a:ext cx="3992263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7" name="Picture 4" descr="Человек иконка вектор (50 фото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130" y="5186909"/>
            <a:ext cx="419230" cy="41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8" name="TextBox 6"/>
          <p:cNvSpPr txBox="1"/>
          <p:nvPr/>
        </p:nvSpPr>
        <p:spPr>
          <a:xfrm>
            <a:off x="4903533" y="1227456"/>
            <a:ext cx="3719346" cy="338554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1100" b="1" spc="-88" dirty="0" err="1">
                <a:solidFill>
                  <a:srgbClr val="C00000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Аудандық</a:t>
            </a:r>
            <a:r>
              <a:rPr lang="ru-RU" sz="1100" b="1" spc="-88" dirty="0">
                <a:solidFill>
                  <a:srgbClr val="C00000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/</a:t>
            </a:r>
            <a:r>
              <a:rPr lang="ru-RU" sz="1100" b="1" spc="-88" dirty="0" err="1">
                <a:solidFill>
                  <a:srgbClr val="C00000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қалалық</a:t>
            </a:r>
            <a:r>
              <a:rPr lang="ru-RU" sz="1100" b="1" spc="-88" dirty="0">
                <a:solidFill>
                  <a:srgbClr val="C00000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100" b="1" spc="-88" dirty="0" err="1">
                <a:solidFill>
                  <a:srgbClr val="C00000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кеңестердің</a:t>
            </a:r>
            <a:r>
              <a:rPr lang="ru-RU" sz="1100" b="1" spc="-88" dirty="0">
                <a:solidFill>
                  <a:srgbClr val="C00000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1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төрағалары</a:t>
            </a:r>
            <a:r>
              <a:rPr lang="ru-RU" sz="11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1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аймақтық</a:t>
            </a:r>
            <a:r>
              <a:rPr lang="ru-RU" sz="11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1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ата-аналар</a:t>
            </a:r>
            <a:r>
              <a:rPr lang="ru-RU" sz="11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1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қоғамдастығы</a:t>
            </a:r>
            <a:r>
              <a:rPr lang="ru-RU" sz="11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1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кеңесін</a:t>
            </a:r>
            <a:r>
              <a:rPr lang="ru-RU" sz="11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1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таңдайды</a:t>
            </a:r>
            <a:endParaRPr lang="en-US" sz="1100" b="1" spc="-88" dirty="0">
              <a:solidFill>
                <a:srgbClr val="00329F"/>
              </a:solidFill>
              <a:latin typeface="Arial" panose="020B0604020202020204" pitchFamily="34" charset="0"/>
              <a:ea typeface="Bebas Neue Bold"/>
              <a:cs typeface="Arial" panose="020B0604020202020204" pitchFamily="34" charset="0"/>
              <a:sym typeface="Bebas Neue Bold"/>
            </a:endParaRPr>
          </a:p>
        </p:txBody>
      </p:sp>
      <p:pic>
        <p:nvPicPr>
          <p:cNvPr id="119" name="Picture 2" descr="Человек, стоящий – Бесплатные иконки: люд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183" y="2466899"/>
            <a:ext cx="456051" cy="45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Picture 4" descr="Человек иконка вектор (50 фото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2312" y="1717811"/>
            <a:ext cx="419230" cy="41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" name="Picture 4" descr="Человек иконка вектор (50 фото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266" y="1709958"/>
            <a:ext cx="419230" cy="41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" name="Picture 4" descr="Человек иконка вектор (50 фото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571" y="1702516"/>
            <a:ext cx="419230" cy="41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" name="Picture 4" descr="Человек иконка вектор (50 фото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754" y="1709958"/>
            <a:ext cx="419230" cy="41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" name="Picture 4" descr="Человек иконка вектор (50 фото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55" y="1709958"/>
            <a:ext cx="419230" cy="41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5" name="Picture 4" descr="Человек иконка вектор (50 фото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8470" y="1709958"/>
            <a:ext cx="419230" cy="41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" name="Picture 4" descr="Человек иконка вектор (50 фото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586" y="1709958"/>
            <a:ext cx="419230" cy="41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" name="Picture 4" descr="Человек иконка вектор (50 фото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418" y="1697290"/>
            <a:ext cx="419230" cy="41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Picture 4" descr="Человек иконка вектор (50 фото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8905" y="1714975"/>
            <a:ext cx="419230" cy="41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" name="Picture 4" descr="Человек иконка вектор (50 фото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648" y="1719992"/>
            <a:ext cx="419230" cy="41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" name="Picture 4" descr="Человек иконка вектор (50 фото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263" y="1709958"/>
            <a:ext cx="419230" cy="41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" name="Picture 4" descr="Человек иконка вектор (50 фото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305" y="1717108"/>
            <a:ext cx="419230" cy="41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2" name="Picture 4" descr="Человек иконка вектор (50 фото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1305" y="1717108"/>
            <a:ext cx="419230" cy="41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" name="Picture 4" descr="Человек иконка вектор (50 фото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6019" y="1717108"/>
            <a:ext cx="419230" cy="41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4" name="Picture 4" descr="Человек иконка вектор (50 фото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164" y="1709958"/>
            <a:ext cx="419230" cy="41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5" name="Правая фигурная скобка 134"/>
          <p:cNvSpPr/>
          <p:nvPr/>
        </p:nvSpPr>
        <p:spPr>
          <a:xfrm rot="5400000">
            <a:off x="6680535" y="631842"/>
            <a:ext cx="251675" cy="3401838"/>
          </a:xfrm>
          <a:prstGeom prst="rightBrace">
            <a:avLst>
              <a:gd name="adj1" fmla="val 50721"/>
              <a:gd name="adj2" fmla="val 50000"/>
            </a:avLst>
          </a:prstGeom>
          <a:solidFill>
            <a:srgbClr val="F9CF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>
              <a:solidFill>
                <a:schemeClr val="lt1"/>
              </a:solidFill>
            </a:endParaRPr>
          </a:p>
        </p:txBody>
      </p:sp>
      <p:pic>
        <p:nvPicPr>
          <p:cNvPr id="136" name="Picture 4" descr="Человек иконка вектор (50 фото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160" y="1743920"/>
            <a:ext cx="419230" cy="41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7" name="Picture 4" descr="Человек иконка вектор (50 фото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3791" y="1730514"/>
            <a:ext cx="419230" cy="41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0" name="Прямая соединительная линия 139"/>
          <p:cNvCxnSpPr/>
          <p:nvPr/>
        </p:nvCxnSpPr>
        <p:spPr>
          <a:xfrm>
            <a:off x="4521340" y="3200363"/>
            <a:ext cx="4458237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" name="TextBox 6"/>
          <p:cNvSpPr txBox="1"/>
          <p:nvPr/>
        </p:nvSpPr>
        <p:spPr>
          <a:xfrm>
            <a:off x="4966321" y="3517932"/>
            <a:ext cx="3719346" cy="338554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ru-RU" sz="11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Аймақтық</a:t>
            </a:r>
            <a:r>
              <a:rPr lang="ru-RU" sz="11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100" b="1" spc="-88" dirty="0" err="1">
                <a:solidFill>
                  <a:srgbClr val="C00000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кеңестердің</a:t>
            </a:r>
            <a:r>
              <a:rPr lang="ru-RU" sz="1100" b="1" spc="-88" dirty="0">
                <a:solidFill>
                  <a:srgbClr val="C00000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100" b="1" spc="-88" dirty="0" err="1">
                <a:solidFill>
                  <a:srgbClr val="C00000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төрағалары</a:t>
            </a:r>
            <a:r>
              <a:rPr lang="ru-RU" sz="1100" b="1" spc="-88" dirty="0">
                <a:solidFill>
                  <a:srgbClr val="C00000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1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республикалық</a:t>
            </a:r>
            <a:r>
              <a:rPr lang="ru-RU" sz="11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1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ата-аналар</a:t>
            </a:r>
            <a:r>
              <a:rPr lang="ru-RU" sz="11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1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қоғамдастығы</a:t>
            </a:r>
            <a:r>
              <a:rPr lang="ru-RU" sz="11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1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кеңесін</a:t>
            </a:r>
            <a:r>
              <a:rPr lang="ru-RU" sz="11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1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таңдайды</a:t>
            </a:r>
            <a:endParaRPr lang="en-US" sz="1100" b="1" spc="-88" dirty="0">
              <a:solidFill>
                <a:srgbClr val="00329F"/>
              </a:solidFill>
              <a:latin typeface="Arial" panose="020B0604020202020204" pitchFamily="34" charset="0"/>
              <a:ea typeface="Bebas Neue Bold"/>
              <a:cs typeface="Arial" panose="020B0604020202020204" pitchFamily="34" charset="0"/>
              <a:sym typeface="Bebas Neue Bold"/>
            </a:endParaRPr>
          </a:p>
        </p:txBody>
      </p:sp>
      <p:pic>
        <p:nvPicPr>
          <p:cNvPr id="143" name="Picture 2" descr="Человек, стоящий – Бесплатные иконки: люд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800" y="3980752"/>
            <a:ext cx="456051" cy="45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4" name="Picture 2" descr="Человек, стоящий – Бесплатные иконки: люд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768" y="3997352"/>
            <a:ext cx="456051" cy="45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5" name="Picture 2" descr="Человек, стоящий – Бесплатные иконки: люд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7253" y="3980751"/>
            <a:ext cx="456051" cy="45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6" name="Picture 2" descr="Человек, стоящий – Бесплатные иконки: люд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803" y="3985742"/>
            <a:ext cx="456051" cy="45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7" name="Picture 2" descr="Человек, стоящий – Бесплатные иконки: люд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0829" y="3980751"/>
            <a:ext cx="456051" cy="45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8" name="Правая фигурная скобка 147"/>
          <p:cNvSpPr/>
          <p:nvPr/>
        </p:nvSpPr>
        <p:spPr>
          <a:xfrm rot="5400000">
            <a:off x="6770915" y="3096623"/>
            <a:ext cx="251675" cy="3136708"/>
          </a:xfrm>
          <a:prstGeom prst="rightBrace">
            <a:avLst>
              <a:gd name="adj1" fmla="val 50721"/>
              <a:gd name="adj2" fmla="val 50000"/>
            </a:avLst>
          </a:prstGeom>
          <a:solidFill>
            <a:srgbClr val="F9CF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>
              <a:solidFill>
                <a:schemeClr val="lt1"/>
              </a:solidFill>
            </a:endParaRPr>
          </a:p>
        </p:txBody>
      </p:sp>
      <p:pic>
        <p:nvPicPr>
          <p:cNvPr id="149" name="Picture 2" descr="Человек, стоящий – Бесплатные иконки: люд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196" y="3989052"/>
            <a:ext cx="456051" cy="45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0" name="Picture 2" descr="Человек, стоящий – Бесплатные иконки: люд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912" y="3980751"/>
            <a:ext cx="456051" cy="45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1" name="Picture 2" descr="Человек, стоящий – Бесплатные иконки: люд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511" y="3989052"/>
            <a:ext cx="456051" cy="45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2" name="Picture 2" descr="Человек, стоящий – Бесплатные иконки: люд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8220" y="3980751"/>
            <a:ext cx="456051" cy="45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" name="Picture 2" descr="Человек, стоящий – Бесплатные иконки: люди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856" y="3989052"/>
            <a:ext cx="456051" cy="45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4" name="Picture 4" descr="Человек иконка вектор (50 фото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5896" y="4788235"/>
            <a:ext cx="419230" cy="41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729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0302795"/>
              </p:ext>
            </p:extLst>
          </p:nvPr>
        </p:nvGraphicFramePr>
        <p:xfrm>
          <a:off x="380996" y="1043940"/>
          <a:ext cx="8305804" cy="29557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4">
                  <a:extLst>
                    <a:ext uri="{9D8B030D-6E8A-4147-A177-3AD203B41FA5}">
                      <a16:colId xmlns:a16="http://schemas.microsoft.com/office/drawing/2014/main" xmlns="" val="1492991609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4215420285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476792176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xmlns="" val="1289232125"/>
                    </a:ext>
                  </a:extLst>
                </a:gridCol>
              </a:tblGrid>
              <a:tr h="486866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ДЕҢГЕЙ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ЦИКЛОГРАММА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МИССИЯ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ӨКІЛЕТТІЛІК</a:t>
                      </a:r>
                      <a:endParaRPr lang="ru-RU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24601666"/>
                  </a:ext>
                </a:extLst>
              </a:tr>
              <a:tr h="1882547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Сынып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ата-аналар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комитеті</a:t>
                      </a: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Жылына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кемінде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рет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u="none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Мұғалімге</a:t>
                      </a:r>
                      <a:r>
                        <a:rPr lang="ru-RU" sz="1100" b="1" i="1" u="non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1" u="none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100" b="1" i="1" u="non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1" u="none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балаларға</a:t>
                      </a:r>
                      <a:r>
                        <a:rPr lang="ru-RU" sz="1100" b="1" i="1" u="non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1" u="none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көмек</a:t>
                      </a:r>
                      <a:endParaRPr lang="ru-RU" sz="1100" b="1" i="1" u="non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Сынып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жетекшісіне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тәрбие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жұмысын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ұйымдастыруда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көмектеседі.Сыныптағы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тәртіпті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ұстанымды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атмосфераны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қолдайды.Ата-аналардың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мектептегі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ата-аналар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жиналыстары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мен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іс-шараларға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қатысуын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қамтамасыз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етіп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үйлестіреді.Ата-аналар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арасындағы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өзара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көмектесу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жүйесін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ұйымдастырады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үйлестіреді.Оқу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үдерісін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ұйымдастыруға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оңтайлы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жағдайлар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жасауды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қамтамасыз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етеді.Оқыту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үшін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жағымды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ортаны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құруға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ықпал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етеді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барлық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ата-аналарды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балалардың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ерекшеліктеріне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қарамастан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тең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құқықты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қабылдауға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дайындайды.Баланың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отбасына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оралуына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жәрдемдеседі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қиын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жағдайдағы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отбасы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мен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баланы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қолдайды.Балаларды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тәрбиелеуде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отбасының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рөлін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іс-шаралар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ұйымдастыру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арқылы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нығайтады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23069704"/>
                  </a:ext>
                </a:extLst>
              </a:tr>
            </a:tbl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-1091975" y="-1708201"/>
            <a:ext cx="6946021" cy="2470752"/>
            <a:chOff x="0" y="0"/>
            <a:chExt cx="8429618" cy="3294336"/>
          </a:xfrm>
        </p:grpSpPr>
        <p:sp>
          <p:nvSpPr>
            <p:cNvPr id="4" name="Freeform 3"/>
            <p:cNvSpPr/>
            <p:nvPr/>
          </p:nvSpPr>
          <p:spPr>
            <a:xfrm>
              <a:off x="0" y="0"/>
              <a:ext cx="8429617" cy="3294336"/>
            </a:xfrm>
            <a:custGeom>
              <a:avLst/>
              <a:gdLst/>
              <a:ahLst/>
              <a:cxnLst/>
              <a:rect l="l" t="t" r="r" b="b"/>
              <a:pathLst>
                <a:path w="8429617" h="3294336">
                  <a:moveTo>
                    <a:pt x="8429617" y="279400"/>
                  </a:moveTo>
                  <a:lnTo>
                    <a:pt x="8429617" y="0"/>
                  </a:lnTo>
                  <a:lnTo>
                    <a:pt x="0" y="0"/>
                  </a:lnTo>
                  <a:lnTo>
                    <a:pt x="0" y="3294336"/>
                  </a:lnTo>
                  <a:lnTo>
                    <a:pt x="8429617" y="3294336"/>
                  </a:lnTo>
                  <a:lnTo>
                    <a:pt x="8429617" y="279400"/>
                  </a:lnTo>
                  <a:close/>
                  <a:moveTo>
                    <a:pt x="8350877" y="279400"/>
                  </a:moveTo>
                  <a:lnTo>
                    <a:pt x="8350877" y="3215596"/>
                  </a:lnTo>
                  <a:lnTo>
                    <a:pt x="78740" y="3215596"/>
                  </a:lnTo>
                  <a:lnTo>
                    <a:pt x="78740" y="78740"/>
                  </a:lnTo>
                  <a:lnTo>
                    <a:pt x="8350878" y="78740"/>
                  </a:lnTo>
                  <a:lnTo>
                    <a:pt x="8350878" y="279400"/>
                  </a:lnTo>
                  <a:close/>
                </a:path>
              </a:pathLst>
            </a:custGeom>
            <a:solidFill>
              <a:srgbClr val="00329F"/>
            </a:solidFill>
          </p:spPr>
        </p:sp>
      </p:grpSp>
      <p:sp>
        <p:nvSpPr>
          <p:cNvPr id="5" name="Freeform 9"/>
          <p:cNvSpPr/>
          <p:nvPr/>
        </p:nvSpPr>
        <p:spPr>
          <a:xfrm>
            <a:off x="239237" y="2891309"/>
            <a:ext cx="283517" cy="283517"/>
          </a:xfrm>
          <a:custGeom>
            <a:avLst/>
            <a:gdLst/>
            <a:ahLst/>
            <a:cxnLst/>
            <a:rect l="l" t="t" r="r" b="b"/>
            <a:pathLst>
              <a:path w="283517" h="283517">
                <a:moveTo>
                  <a:pt x="0" y="0"/>
                </a:moveTo>
                <a:lnTo>
                  <a:pt x="283517" y="0"/>
                </a:lnTo>
                <a:lnTo>
                  <a:pt x="283517" y="283517"/>
                </a:lnTo>
                <a:lnTo>
                  <a:pt x="0" y="2835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2B7885C4-482A-47D0-A084-EE3B145A6F6B}"/>
              </a:ext>
            </a:extLst>
          </p:cNvPr>
          <p:cNvSpPr/>
          <p:nvPr/>
        </p:nvSpPr>
        <p:spPr>
          <a:xfrm>
            <a:off x="0" y="42090"/>
            <a:ext cx="5854046" cy="44105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kk-KZ" sz="32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Өкілеттіктер</a:t>
            </a:r>
            <a:endParaRPr lang="ru-RU" sz="3200" b="1" spc="-88" dirty="0">
              <a:solidFill>
                <a:srgbClr val="00329F"/>
              </a:solidFill>
              <a:latin typeface="Arial" panose="020B0604020202020204" pitchFamily="34" charset="0"/>
              <a:ea typeface="Bebas Neue Bold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8567B8D3-584F-42B7-868D-8337B9C6B263}"/>
              </a:ext>
            </a:extLst>
          </p:cNvPr>
          <p:cNvSpPr/>
          <p:nvPr/>
        </p:nvSpPr>
        <p:spPr>
          <a:xfrm>
            <a:off x="0" y="562316"/>
            <a:ext cx="7210926" cy="82472"/>
          </a:xfrm>
          <a:prstGeom prst="rect">
            <a:avLst/>
          </a:prstGeom>
          <a:solidFill>
            <a:srgbClr val="F9CF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75"/>
          </a:p>
        </p:txBody>
      </p:sp>
    </p:spTree>
    <p:extLst>
      <p:ext uri="{BB962C8B-B14F-4D97-AF65-F5344CB8AC3E}">
        <p14:creationId xmlns:p14="http://schemas.microsoft.com/office/powerpoint/2010/main" val="2117468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9275802"/>
              </p:ext>
            </p:extLst>
          </p:nvPr>
        </p:nvGraphicFramePr>
        <p:xfrm>
          <a:off x="380996" y="1043940"/>
          <a:ext cx="8458204" cy="31386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4">
                  <a:extLst>
                    <a:ext uri="{9D8B030D-6E8A-4147-A177-3AD203B41FA5}">
                      <a16:colId xmlns:a16="http://schemas.microsoft.com/office/drawing/2014/main" xmlns="" val="1492991609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4215420285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xmlns="" val="2476792176"/>
                    </a:ext>
                  </a:extLst>
                </a:gridCol>
                <a:gridCol w="4343400">
                  <a:extLst>
                    <a:ext uri="{9D8B030D-6E8A-4147-A177-3AD203B41FA5}">
                      <a16:colId xmlns:a16="http://schemas.microsoft.com/office/drawing/2014/main" xmlns="" val="1289232125"/>
                    </a:ext>
                  </a:extLst>
                </a:gridCol>
              </a:tblGrid>
              <a:tr h="486866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ДЕҢГЕЙ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ЦИКЛОГРАММА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МИССИЯ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ӨКІЛЕТТІЛІК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24601666"/>
                  </a:ext>
                </a:extLst>
              </a:tr>
              <a:tr h="1882547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Жалпы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мектеп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ата-аналар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комитеті</a:t>
                      </a:r>
                      <a:endParaRPr lang="ru-RU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Жылына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рет</a:t>
                      </a:r>
                      <a:r>
                        <a:rPr lang="ru-RU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u="none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Мектеп</a:t>
                      </a:r>
                      <a:r>
                        <a:rPr lang="ru-RU" sz="1100" b="1" i="1" u="non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1" u="none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әкімшілігіне</a:t>
                      </a:r>
                      <a:r>
                        <a:rPr lang="ru-RU" sz="1100" b="1" i="1" u="non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1" u="none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көмек</a:t>
                      </a:r>
                      <a:r>
                        <a:rPr lang="ru-RU" sz="1100" b="1" i="1" u="non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1" u="none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көрсету</a:t>
                      </a:r>
                      <a:r>
                        <a:rPr lang="ru-RU" sz="1100" b="1" i="1" u="non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100" b="1" i="1" u="none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жағдайларды</a:t>
                      </a:r>
                      <a:r>
                        <a:rPr lang="ru-RU" sz="1100" b="1" i="1" u="non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1" u="none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100" b="1" i="1" u="non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1" u="none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жалпы</a:t>
                      </a:r>
                      <a:r>
                        <a:rPr lang="ru-RU" sz="1100" b="1" i="1" u="non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1" u="none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мектеп</a:t>
                      </a:r>
                      <a:r>
                        <a:rPr lang="ru-RU" sz="1100" b="1" i="1" u="non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1" u="none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істерін</a:t>
                      </a:r>
                      <a:r>
                        <a:rPr lang="ru-RU" sz="1100" b="1" i="1" u="non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1" u="none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ұйымдастыру</a:t>
                      </a:r>
                      <a:endParaRPr lang="ru-RU" sz="1100" b="1" i="1" u="non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Барлық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сыныптардың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өкілдерін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біріктіреді.Жалпы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мектеп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бастамаларын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іс-шаралар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акциялар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мерекелер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қарастырып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бекітеді.Мектептегі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жағдайларды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жақсартуға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ықпал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етеді.Тәрбие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мәселелерін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шешуде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мектеп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саясатын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қалыптастыруда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әкімшілікке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көмектеседі.Сыртқы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ұйымдармен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клубтар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үйірмелер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т.б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.)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өзара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әрекетті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ұйымдастырады.Мектептің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ата-аналар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қауымдастығын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бұдан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әрі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– МАҚ)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ғылым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мәдениет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психология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басқа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салалардағы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ата-аналар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мамандарынан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құрады.МАҚ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ата-аналар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қауымдастығы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өкілдерінің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жеке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топтық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тиімділігін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арттыруға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бағытталған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іс-шараларды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ұйымдастырады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өткізеді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ата-ананың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суретші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ретінде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шығармашылық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көрмесі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құқықтық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білім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күні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ата-ананың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заңгері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тарапынан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т.б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.),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сондай-ақ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кеңестер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береді.Арнайы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білім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беру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қажеттіліктері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бар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балалардың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ата-аналарын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қоса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алғанда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ата-аналарды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мектеп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өміріне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іс-шараларды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ұйымдастыруға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оқу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үдерісін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қолдауға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белсенді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тартады</a:t>
                      </a:r>
                      <a:r>
                        <a:rPr lang="ru-RU" sz="105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01576858"/>
                  </a:ext>
                </a:extLst>
              </a:tr>
            </a:tbl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-1091975" y="-1708201"/>
            <a:ext cx="6946021" cy="2470752"/>
            <a:chOff x="0" y="0"/>
            <a:chExt cx="8429618" cy="3294336"/>
          </a:xfrm>
        </p:grpSpPr>
        <p:sp>
          <p:nvSpPr>
            <p:cNvPr id="4" name="Freeform 3"/>
            <p:cNvSpPr/>
            <p:nvPr/>
          </p:nvSpPr>
          <p:spPr>
            <a:xfrm>
              <a:off x="0" y="0"/>
              <a:ext cx="8429617" cy="3294336"/>
            </a:xfrm>
            <a:custGeom>
              <a:avLst/>
              <a:gdLst/>
              <a:ahLst/>
              <a:cxnLst/>
              <a:rect l="l" t="t" r="r" b="b"/>
              <a:pathLst>
                <a:path w="8429617" h="3294336">
                  <a:moveTo>
                    <a:pt x="8429617" y="279400"/>
                  </a:moveTo>
                  <a:lnTo>
                    <a:pt x="8429617" y="0"/>
                  </a:lnTo>
                  <a:lnTo>
                    <a:pt x="0" y="0"/>
                  </a:lnTo>
                  <a:lnTo>
                    <a:pt x="0" y="3294336"/>
                  </a:lnTo>
                  <a:lnTo>
                    <a:pt x="8429617" y="3294336"/>
                  </a:lnTo>
                  <a:lnTo>
                    <a:pt x="8429617" y="279400"/>
                  </a:lnTo>
                  <a:close/>
                  <a:moveTo>
                    <a:pt x="8350877" y="279400"/>
                  </a:moveTo>
                  <a:lnTo>
                    <a:pt x="8350877" y="3215596"/>
                  </a:lnTo>
                  <a:lnTo>
                    <a:pt x="78740" y="3215596"/>
                  </a:lnTo>
                  <a:lnTo>
                    <a:pt x="78740" y="78740"/>
                  </a:lnTo>
                  <a:lnTo>
                    <a:pt x="8350878" y="78740"/>
                  </a:lnTo>
                  <a:lnTo>
                    <a:pt x="8350878" y="279400"/>
                  </a:lnTo>
                  <a:close/>
                </a:path>
              </a:pathLst>
            </a:custGeom>
            <a:solidFill>
              <a:srgbClr val="00329F"/>
            </a:solidFill>
          </p:spPr>
        </p:sp>
      </p:grpSp>
      <p:sp>
        <p:nvSpPr>
          <p:cNvPr id="7" name="Freeform 9"/>
          <p:cNvSpPr/>
          <p:nvPr/>
        </p:nvSpPr>
        <p:spPr>
          <a:xfrm>
            <a:off x="239237" y="2995282"/>
            <a:ext cx="283517" cy="283517"/>
          </a:xfrm>
          <a:custGeom>
            <a:avLst/>
            <a:gdLst/>
            <a:ahLst/>
            <a:cxnLst/>
            <a:rect l="l" t="t" r="r" b="b"/>
            <a:pathLst>
              <a:path w="283517" h="283517">
                <a:moveTo>
                  <a:pt x="0" y="0"/>
                </a:moveTo>
                <a:lnTo>
                  <a:pt x="283517" y="0"/>
                </a:lnTo>
                <a:lnTo>
                  <a:pt x="283517" y="283517"/>
                </a:lnTo>
                <a:lnTo>
                  <a:pt x="0" y="2835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2B7885C4-482A-47D0-A084-EE3B145A6F6B}"/>
              </a:ext>
            </a:extLst>
          </p:cNvPr>
          <p:cNvSpPr/>
          <p:nvPr/>
        </p:nvSpPr>
        <p:spPr>
          <a:xfrm>
            <a:off x="0" y="109163"/>
            <a:ext cx="5854046" cy="44105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kk-KZ" sz="32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Өкілеттіктер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8567B8D3-584F-42B7-868D-8337B9C6B263}"/>
              </a:ext>
            </a:extLst>
          </p:cNvPr>
          <p:cNvSpPr/>
          <p:nvPr/>
        </p:nvSpPr>
        <p:spPr>
          <a:xfrm>
            <a:off x="0" y="562316"/>
            <a:ext cx="7210926" cy="82472"/>
          </a:xfrm>
          <a:prstGeom prst="rect">
            <a:avLst/>
          </a:prstGeom>
          <a:solidFill>
            <a:srgbClr val="F9CF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75"/>
          </a:p>
        </p:txBody>
      </p:sp>
    </p:spTree>
    <p:extLst>
      <p:ext uri="{BB962C8B-B14F-4D97-AF65-F5344CB8AC3E}">
        <p14:creationId xmlns:p14="http://schemas.microsoft.com/office/powerpoint/2010/main" val="889120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5558052"/>
              </p:ext>
            </p:extLst>
          </p:nvPr>
        </p:nvGraphicFramePr>
        <p:xfrm>
          <a:off x="388616" y="1333500"/>
          <a:ext cx="8229600" cy="40386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7784">
                  <a:extLst>
                    <a:ext uri="{9D8B030D-6E8A-4147-A177-3AD203B41FA5}">
                      <a16:colId xmlns:a16="http://schemas.microsoft.com/office/drawing/2014/main" xmlns="" val="1492991609"/>
                    </a:ext>
                  </a:extLst>
                </a:gridCol>
                <a:gridCol w="987065">
                  <a:extLst>
                    <a:ext uri="{9D8B030D-6E8A-4147-A177-3AD203B41FA5}">
                      <a16:colId xmlns:a16="http://schemas.microsoft.com/office/drawing/2014/main" xmlns="" val="4215420285"/>
                    </a:ext>
                  </a:extLst>
                </a:gridCol>
                <a:gridCol w="1306551">
                  <a:extLst>
                    <a:ext uri="{9D8B030D-6E8A-4147-A177-3AD203B41FA5}">
                      <a16:colId xmlns:a16="http://schemas.microsoft.com/office/drawing/2014/main" xmlns="" val="3482648269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xmlns="" val="1289232125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ДЕҢГЕЙ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ЦИКЛОГРАММА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МИССИЯ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ӨКІЛЕТТІЛІК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24601666"/>
                  </a:ext>
                </a:extLst>
              </a:tr>
              <a:tr h="1766888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Аудандық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/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қалалық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ата-аналар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қоғамдастығы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кеңесі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Жылына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kern="1200" noProof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рет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u="none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Білім</a:t>
                      </a:r>
                      <a:r>
                        <a:rPr lang="ru-RU" sz="1100" b="1" i="1" u="non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1" u="none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бөлімдері</a:t>
                      </a:r>
                      <a:r>
                        <a:rPr lang="ru-RU" sz="1100" b="1" i="1" u="non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1" u="none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деңгейінде</a:t>
                      </a:r>
                      <a:r>
                        <a:rPr lang="ru-RU" sz="1100" b="1" i="1" u="non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1" u="none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мүдделерді</a:t>
                      </a:r>
                      <a:r>
                        <a:rPr lang="ru-RU" sz="1100" b="1" i="1" u="non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1" u="none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үйлестіру</a:t>
                      </a:r>
                      <a:r>
                        <a:rPr lang="ru-RU" sz="1100" b="1" i="1" u="non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1" u="none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100" b="1" i="1" u="non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1" u="none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қорғау</a:t>
                      </a:r>
                      <a:endParaRPr lang="ru-RU" sz="1100" b="1" i="1" u="none" kern="1200" noProof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/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қаладағы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барлық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мектептердің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мүдделерін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білдіреді.Әкімдік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пен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қоғамдық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ұйымдармен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(ҚҰ)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өзара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әрекеттеседі.Мектеп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инфрақұрылымын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жақсарту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ұсыныстар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жасайды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асханалар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спорт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залдары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алаңдар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).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Аудандық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/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қалалық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іс-шараларды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ұйымдастырады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фестивальдар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акциялар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қайырымдылық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жобалары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).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Әлеуметтік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жобаларды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бастайды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ата-аналарды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олардың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іске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асырылуына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тартуды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қамтамасыз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етеді.Ата-аналар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комитеттерінің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өзара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көмектесу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жүйесін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ұйымдастырады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үйлестіреді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03391141"/>
                  </a:ext>
                </a:extLst>
              </a:tr>
              <a:tr h="17668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Региональный совет родительской общественности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Жылына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kern="1200" noProof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рет</a:t>
                      </a: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1" u="none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Аймақтағы</a:t>
                      </a:r>
                      <a:r>
                        <a:rPr lang="ru-RU" sz="1100" b="1" i="1" u="non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1" u="none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жағдайлардың</a:t>
                      </a:r>
                      <a:r>
                        <a:rPr lang="ru-RU" sz="1100" b="1" i="1" u="non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1" u="none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теңдігін</a:t>
                      </a:r>
                      <a:r>
                        <a:rPr lang="ru-RU" sz="1100" b="1" i="1" u="non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1" u="none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қамтамасыз</a:t>
                      </a:r>
                      <a:r>
                        <a:rPr lang="ru-RU" sz="1100" b="1" i="1" u="non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i="1" u="none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ету</a:t>
                      </a:r>
                      <a:endParaRPr lang="ru-RU" sz="1100" b="1" i="1" u="none" kern="1200" noProof="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Облыстағы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барлық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мектептердің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мүдделерін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білдіреді.Мектептер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мен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ата-аналар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арасындағы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өзара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әрекеттестікті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нығайту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мәселелері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облыстық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білім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басқармасына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ұсыныстар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енгізеді.Ата-аналар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қоғамдастығын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тарту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арқылы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облыстық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іс-шараларды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байқаулар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олимпиадалар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спартакиадалар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ұйымдастыруды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бастайды.Ата-аналар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комитеттерінің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қызметі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туралы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оң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имидж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қалыптастырады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ата-аналардың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мектеп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өміріне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белсенді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қатысуына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ықпал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етеді.Ата-аналар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комитеттерінің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үздік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тәжірибелерін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насихаттайды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endParaRPr lang="en-US" sz="11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29638661"/>
                  </a:ext>
                </a:extLst>
              </a:tr>
            </a:tbl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-1084355" y="-1481608"/>
            <a:ext cx="6946021" cy="2470752"/>
            <a:chOff x="0" y="0"/>
            <a:chExt cx="8429618" cy="3294336"/>
          </a:xfrm>
        </p:grpSpPr>
        <p:sp>
          <p:nvSpPr>
            <p:cNvPr id="4" name="Freeform 3"/>
            <p:cNvSpPr/>
            <p:nvPr/>
          </p:nvSpPr>
          <p:spPr>
            <a:xfrm>
              <a:off x="0" y="0"/>
              <a:ext cx="8429617" cy="3294336"/>
            </a:xfrm>
            <a:custGeom>
              <a:avLst/>
              <a:gdLst/>
              <a:ahLst/>
              <a:cxnLst/>
              <a:rect l="l" t="t" r="r" b="b"/>
              <a:pathLst>
                <a:path w="8429617" h="3294336">
                  <a:moveTo>
                    <a:pt x="8429617" y="279400"/>
                  </a:moveTo>
                  <a:lnTo>
                    <a:pt x="8429617" y="0"/>
                  </a:lnTo>
                  <a:lnTo>
                    <a:pt x="0" y="0"/>
                  </a:lnTo>
                  <a:lnTo>
                    <a:pt x="0" y="3294336"/>
                  </a:lnTo>
                  <a:lnTo>
                    <a:pt x="8429617" y="3294336"/>
                  </a:lnTo>
                  <a:lnTo>
                    <a:pt x="8429617" y="279400"/>
                  </a:lnTo>
                  <a:close/>
                  <a:moveTo>
                    <a:pt x="8350877" y="279400"/>
                  </a:moveTo>
                  <a:lnTo>
                    <a:pt x="8350877" y="3215596"/>
                  </a:lnTo>
                  <a:lnTo>
                    <a:pt x="78740" y="3215596"/>
                  </a:lnTo>
                  <a:lnTo>
                    <a:pt x="78740" y="78740"/>
                  </a:lnTo>
                  <a:lnTo>
                    <a:pt x="8350878" y="78740"/>
                  </a:lnTo>
                  <a:lnTo>
                    <a:pt x="8350878" y="279400"/>
                  </a:lnTo>
                  <a:close/>
                </a:path>
              </a:pathLst>
            </a:custGeom>
            <a:solidFill>
              <a:srgbClr val="00329F"/>
            </a:solidFill>
          </p:spPr>
        </p:sp>
      </p:grpSp>
      <p:sp>
        <p:nvSpPr>
          <p:cNvPr id="5" name="Freeform 9"/>
          <p:cNvSpPr/>
          <p:nvPr/>
        </p:nvSpPr>
        <p:spPr>
          <a:xfrm>
            <a:off x="246857" y="1983708"/>
            <a:ext cx="283517" cy="283517"/>
          </a:xfrm>
          <a:custGeom>
            <a:avLst/>
            <a:gdLst/>
            <a:ahLst/>
            <a:cxnLst/>
            <a:rect l="l" t="t" r="r" b="b"/>
            <a:pathLst>
              <a:path w="283517" h="283517">
                <a:moveTo>
                  <a:pt x="0" y="0"/>
                </a:moveTo>
                <a:lnTo>
                  <a:pt x="283517" y="0"/>
                </a:lnTo>
                <a:lnTo>
                  <a:pt x="283517" y="283517"/>
                </a:lnTo>
                <a:lnTo>
                  <a:pt x="0" y="2835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9"/>
          <p:cNvSpPr/>
          <p:nvPr/>
        </p:nvSpPr>
        <p:spPr>
          <a:xfrm>
            <a:off x="246857" y="3771900"/>
            <a:ext cx="283517" cy="283517"/>
          </a:xfrm>
          <a:custGeom>
            <a:avLst/>
            <a:gdLst/>
            <a:ahLst/>
            <a:cxnLst/>
            <a:rect l="l" t="t" r="r" b="b"/>
            <a:pathLst>
              <a:path w="283517" h="283517">
                <a:moveTo>
                  <a:pt x="0" y="0"/>
                </a:moveTo>
                <a:lnTo>
                  <a:pt x="283517" y="0"/>
                </a:lnTo>
                <a:lnTo>
                  <a:pt x="283517" y="283517"/>
                </a:lnTo>
                <a:lnTo>
                  <a:pt x="0" y="2835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2B7885C4-482A-47D0-A084-EE3B145A6F6B}"/>
              </a:ext>
            </a:extLst>
          </p:cNvPr>
          <p:cNvSpPr/>
          <p:nvPr/>
        </p:nvSpPr>
        <p:spPr>
          <a:xfrm>
            <a:off x="0" y="109163"/>
            <a:ext cx="5854046" cy="44105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kk-KZ" sz="32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Өкілеттіктер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8567B8D3-584F-42B7-868D-8337B9C6B263}"/>
              </a:ext>
            </a:extLst>
          </p:cNvPr>
          <p:cNvSpPr/>
          <p:nvPr/>
        </p:nvSpPr>
        <p:spPr>
          <a:xfrm>
            <a:off x="530374" y="625788"/>
            <a:ext cx="7210926" cy="82472"/>
          </a:xfrm>
          <a:prstGeom prst="rect">
            <a:avLst/>
          </a:prstGeom>
          <a:solidFill>
            <a:srgbClr val="F9CF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75"/>
          </a:p>
        </p:txBody>
      </p:sp>
    </p:spTree>
    <p:extLst>
      <p:ext uri="{BB962C8B-B14F-4D97-AF65-F5344CB8AC3E}">
        <p14:creationId xmlns:p14="http://schemas.microsoft.com/office/powerpoint/2010/main" val="3117213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8567B8D3-584F-42B7-868D-8337B9C6B263}"/>
              </a:ext>
            </a:extLst>
          </p:cNvPr>
          <p:cNvSpPr/>
          <p:nvPr/>
        </p:nvSpPr>
        <p:spPr>
          <a:xfrm>
            <a:off x="457200" y="467341"/>
            <a:ext cx="7210926" cy="82472"/>
          </a:xfrm>
          <a:prstGeom prst="rect">
            <a:avLst/>
          </a:prstGeom>
          <a:solidFill>
            <a:srgbClr val="F9CF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75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5416478"/>
              </p:ext>
            </p:extLst>
          </p:nvPr>
        </p:nvGraphicFramePr>
        <p:xfrm>
          <a:off x="228600" y="952500"/>
          <a:ext cx="8534400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xmlns="" val="1492991609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xmlns="" val="421542028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xmlns="" val="3482648269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xmlns="" val="1289232125"/>
                    </a:ext>
                  </a:extLst>
                </a:gridCol>
              </a:tblGrid>
              <a:tr h="28886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ДЕҢГЕЙ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ЦИКЛОГРАММА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МИССИЯ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ӨКІЛЕТТІЛІК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24601666"/>
                  </a:ext>
                </a:extLst>
              </a:tr>
              <a:tr h="413073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Республикалық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ата-аналар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қоғамдастығы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кеңесі</a:t>
                      </a:r>
                      <a:endParaRPr lang="ru-RU" sz="130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Жылына</a:t>
                      </a:r>
                      <a:r>
                        <a:rPr lang="ru-RU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рет</a:t>
                      </a:r>
                      <a:r>
                        <a:rPr lang="ru-RU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i="1" u="none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Елдің</a:t>
                      </a:r>
                      <a:r>
                        <a:rPr lang="ru-RU" sz="1300" b="1" i="1" u="non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b="1" i="1" u="none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білім</a:t>
                      </a:r>
                      <a:r>
                        <a:rPr lang="ru-RU" sz="1300" b="1" i="1" u="non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беру </a:t>
                      </a:r>
                      <a:r>
                        <a:rPr lang="ru-RU" sz="1300" b="1" i="1" u="none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саясатына</a:t>
                      </a:r>
                      <a:r>
                        <a:rPr lang="ru-RU" sz="1300" b="1" i="1" u="non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b="1" i="1" u="none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әсер</a:t>
                      </a:r>
                      <a:r>
                        <a:rPr lang="ru-RU" sz="1300" b="1" i="1" u="none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b="1" i="1" u="none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ету</a:t>
                      </a:r>
                      <a:endParaRPr lang="ru-RU" sz="1300" b="1" i="1" u="none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/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Ата-аналар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мен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білім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беру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жүйесінің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өзара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әрекеттестігінің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жалпы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стратегиясын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қалыптастырады.Барлық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елдегі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ата-аналардың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мүдделерін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Білім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министрлігінде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білдіреді.Балалардың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әл-ауқатын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арттыруға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қатысты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ұсыныстар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енгізеді.Барлық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аймақтық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комитеттердің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қызметін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үйлестіреді.Елдің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барлық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өңірінде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білімге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тең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қолжетімділікті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қамтамасыз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етеді.Балаларды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оқыту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тәрбиелеу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саласындағы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нормативтік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актілерді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әзірлеуге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қатысады.Ата-аналар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комитеттеріне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арналған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әдістемелік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материалдарды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дайындауға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сарапшыларды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тартады.Аймақтық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ата-аналар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кеңестерінің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қызметін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мониторингтеп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үйлестіруде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қатысады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12574357"/>
                  </a:ext>
                </a:extLst>
              </a:tr>
            </a:tbl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-1371600" y="-1719595"/>
            <a:ext cx="6946021" cy="2470752"/>
            <a:chOff x="0" y="0"/>
            <a:chExt cx="8429618" cy="3294336"/>
          </a:xfrm>
        </p:grpSpPr>
        <p:sp>
          <p:nvSpPr>
            <p:cNvPr id="4" name="Freeform 3"/>
            <p:cNvSpPr/>
            <p:nvPr/>
          </p:nvSpPr>
          <p:spPr>
            <a:xfrm>
              <a:off x="0" y="0"/>
              <a:ext cx="8429617" cy="3294336"/>
            </a:xfrm>
            <a:custGeom>
              <a:avLst/>
              <a:gdLst/>
              <a:ahLst/>
              <a:cxnLst/>
              <a:rect l="l" t="t" r="r" b="b"/>
              <a:pathLst>
                <a:path w="8429617" h="3294336">
                  <a:moveTo>
                    <a:pt x="8429617" y="279400"/>
                  </a:moveTo>
                  <a:lnTo>
                    <a:pt x="8429617" y="0"/>
                  </a:lnTo>
                  <a:lnTo>
                    <a:pt x="0" y="0"/>
                  </a:lnTo>
                  <a:lnTo>
                    <a:pt x="0" y="3294336"/>
                  </a:lnTo>
                  <a:lnTo>
                    <a:pt x="8429617" y="3294336"/>
                  </a:lnTo>
                  <a:lnTo>
                    <a:pt x="8429617" y="279400"/>
                  </a:lnTo>
                  <a:close/>
                  <a:moveTo>
                    <a:pt x="8350877" y="279400"/>
                  </a:moveTo>
                  <a:lnTo>
                    <a:pt x="8350877" y="3215596"/>
                  </a:lnTo>
                  <a:lnTo>
                    <a:pt x="78740" y="3215596"/>
                  </a:lnTo>
                  <a:lnTo>
                    <a:pt x="78740" y="78740"/>
                  </a:lnTo>
                  <a:lnTo>
                    <a:pt x="8350878" y="78740"/>
                  </a:lnTo>
                  <a:lnTo>
                    <a:pt x="8350878" y="279400"/>
                  </a:lnTo>
                  <a:close/>
                </a:path>
              </a:pathLst>
            </a:custGeom>
            <a:solidFill>
              <a:srgbClr val="00329F"/>
            </a:solidFill>
          </p:spPr>
        </p:sp>
      </p:grpSp>
      <p:sp>
        <p:nvSpPr>
          <p:cNvPr id="5" name="Freeform 9"/>
          <p:cNvSpPr/>
          <p:nvPr/>
        </p:nvSpPr>
        <p:spPr>
          <a:xfrm>
            <a:off x="914400" y="2071465"/>
            <a:ext cx="283517" cy="283517"/>
          </a:xfrm>
          <a:custGeom>
            <a:avLst/>
            <a:gdLst/>
            <a:ahLst/>
            <a:cxnLst/>
            <a:rect l="l" t="t" r="r" b="b"/>
            <a:pathLst>
              <a:path w="283517" h="283517">
                <a:moveTo>
                  <a:pt x="0" y="0"/>
                </a:moveTo>
                <a:lnTo>
                  <a:pt x="283517" y="0"/>
                </a:lnTo>
                <a:lnTo>
                  <a:pt x="283517" y="283517"/>
                </a:lnTo>
                <a:lnTo>
                  <a:pt x="0" y="28351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2B7885C4-482A-47D0-A084-EE3B145A6F6B}"/>
              </a:ext>
            </a:extLst>
          </p:cNvPr>
          <p:cNvSpPr/>
          <p:nvPr/>
        </p:nvSpPr>
        <p:spPr>
          <a:xfrm>
            <a:off x="-1" y="26288"/>
            <a:ext cx="5854046" cy="44105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kk-KZ" sz="32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Өкілеттіктер</a:t>
            </a:r>
          </a:p>
          <a:p>
            <a:pPr algn="ctr" defTabSz="685800">
              <a:defRPr/>
            </a:pPr>
            <a:r>
              <a:rPr lang="kk-KZ" sz="32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 </a:t>
            </a:r>
            <a:endParaRPr lang="ru-RU" sz="3200" b="1" spc="-88" dirty="0">
              <a:solidFill>
                <a:srgbClr val="00329F"/>
              </a:solidFill>
              <a:latin typeface="Arial" panose="020B0604020202020204" pitchFamily="34" charset="0"/>
              <a:ea typeface="Bebas Neue Bold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748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2B7885C4-482A-47D0-A084-EE3B145A6F6B}"/>
              </a:ext>
            </a:extLst>
          </p:cNvPr>
          <p:cNvSpPr/>
          <p:nvPr/>
        </p:nvSpPr>
        <p:spPr>
          <a:xfrm>
            <a:off x="663540" y="-122925"/>
            <a:ext cx="7848598" cy="127058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ru-RU" sz="20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Ата-аналар</a:t>
            </a:r>
            <a:r>
              <a:rPr lang="ru-RU" sz="20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 </a:t>
            </a:r>
            <a:r>
              <a:rPr lang="ru-RU" sz="20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комитеттерінің</a:t>
            </a:r>
            <a:r>
              <a:rPr lang="ru-RU" sz="20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 </a:t>
            </a:r>
            <a:r>
              <a:rPr lang="ru-RU" sz="20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төрағаларына</a:t>
            </a:r>
            <a:r>
              <a:rPr lang="ru-RU" sz="20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 </a:t>
            </a:r>
            <a:r>
              <a:rPr lang="ru-RU" sz="20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қойылатын</a:t>
            </a:r>
            <a:r>
              <a:rPr lang="ru-RU" sz="20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 </a:t>
            </a:r>
            <a:r>
              <a:rPr lang="ru-RU" sz="20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талаптар</a:t>
            </a:r>
            <a:r>
              <a:rPr lang="ru-RU" sz="20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 мен </a:t>
            </a:r>
            <a:r>
              <a:rPr lang="ru-RU" sz="20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сапалық</a:t>
            </a:r>
            <a:r>
              <a:rPr lang="ru-RU" sz="20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 </a:t>
            </a:r>
            <a:r>
              <a:rPr lang="ru-RU" sz="20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критерийлер</a:t>
            </a:r>
            <a:endParaRPr lang="ru-RU" sz="2000" b="1" spc="-88" dirty="0">
              <a:solidFill>
                <a:srgbClr val="00329F"/>
              </a:solidFill>
              <a:latin typeface="Arial" panose="020B0604020202020204" pitchFamily="34" charset="0"/>
              <a:ea typeface="Bebas Neue Bold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8567B8D3-584F-42B7-868D-8337B9C6B263}"/>
              </a:ext>
            </a:extLst>
          </p:cNvPr>
          <p:cNvSpPr/>
          <p:nvPr/>
        </p:nvSpPr>
        <p:spPr>
          <a:xfrm>
            <a:off x="3200400" y="927687"/>
            <a:ext cx="3096126" cy="76200"/>
          </a:xfrm>
          <a:prstGeom prst="rect">
            <a:avLst/>
          </a:prstGeom>
          <a:solidFill>
            <a:srgbClr val="F9CF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75"/>
          </a:p>
        </p:txBody>
      </p:sp>
      <p:grpSp>
        <p:nvGrpSpPr>
          <p:cNvPr id="4" name="Group 2"/>
          <p:cNvGrpSpPr/>
          <p:nvPr/>
        </p:nvGrpSpPr>
        <p:grpSpPr>
          <a:xfrm>
            <a:off x="688200" y="-1291549"/>
            <a:ext cx="7740719" cy="2470752"/>
            <a:chOff x="0" y="0"/>
            <a:chExt cx="8429618" cy="3294336"/>
          </a:xfrm>
        </p:grpSpPr>
        <p:sp>
          <p:nvSpPr>
            <p:cNvPr id="5" name="Freeform 3"/>
            <p:cNvSpPr/>
            <p:nvPr/>
          </p:nvSpPr>
          <p:spPr>
            <a:xfrm>
              <a:off x="0" y="0"/>
              <a:ext cx="8429617" cy="3294336"/>
            </a:xfrm>
            <a:custGeom>
              <a:avLst/>
              <a:gdLst/>
              <a:ahLst/>
              <a:cxnLst/>
              <a:rect l="l" t="t" r="r" b="b"/>
              <a:pathLst>
                <a:path w="8429617" h="3294336">
                  <a:moveTo>
                    <a:pt x="8429617" y="279400"/>
                  </a:moveTo>
                  <a:lnTo>
                    <a:pt x="8429617" y="0"/>
                  </a:lnTo>
                  <a:lnTo>
                    <a:pt x="0" y="0"/>
                  </a:lnTo>
                  <a:lnTo>
                    <a:pt x="0" y="3294336"/>
                  </a:lnTo>
                  <a:lnTo>
                    <a:pt x="8429617" y="3294336"/>
                  </a:lnTo>
                  <a:lnTo>
                    <a:pt x="8429617" y="279400"/>
                  </a:lnTo>
                  <a:close/>
                  <a:moveTo>
                    <a:pt x="8350877" y="279400"/>
                  </a:moveTo>
                  <a:lnTo>
                    <a:pt x="8350877" y="3215596"/>
                  </a:lnTo>
                  <a:lnTo>
                    <a:pt x="78740" y="3215596"/>
                  </a:lnTo>
                  <a:lnTo>
                    <a:pt x="78740" y="78740"/>
                  </a:lnTo>
                  <a:lnTo>
                    <a:pt x="8350878" y="78740"/>
                  </a:lnTo>
                  <a:lnTo>
                    <a:pt x="8350878" y="279400"/>
                  </a:lnTo>
                  <a:close/>
                </a:path>
              </a:pathLst>
            </a:custGeom>
            <a:solidFill>
              <a:srgbClr val="00329F"/>
            </a:solidFill>
          </p:spPr>
        </p:sp>
      </p:grp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709861" y="1368710"/>
            <a:ext cx="2362200" cy="1260189"/>
          </a:xfrm>
          <a:prstGeom prst="rect">
            <a:avLst/>
          </a:prstGeom>
          <a:solidFill>
            <a:srgbClr val="003399"/>
          </a:solidFill>
          <a:ln w="19050" cmpd="dbl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ru-RU" sz="1600" b="1" dirty="0">
              <a:solidFill>
                <a:schemeClr val="l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altLang="ru-RU" sz="1200" b="1" dirty="0" err="1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Білімі</a:t>
            </a:r>
            <a:r>
              <a:rPr lang="ru-RU" altLang="ru-RU" sz="1200" b="1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орта </a:t>
            </a:r>
            <a:r>
              <a:rPr lang="ru-RU" altLang="ru-RU" sz="1200" b="1" dirty="0" err="1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арнайы</a:t>
            </a:r>
            <a:r>
              <a:rPr lang="ru-RU" altLang="ru-RU" sz="1200" b="1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немесе</a:t>
            </a:r>
            <a:r>
              <a:rPr lang="ru-RU" altLang="ru-RU" sz="1200" b="1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err="1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жоғары</a:t>
            </a:r>
            <a:r>
              <a:rPr lang="ru-RU" altLang="ru-RU" sz="1050" i="1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altLang="ru-RU" sz="1050" i="1" dirty="0" err="1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құжаттармен</a:t>
            </a:r>
            <a:r>
              <a:rPr lang="ru-RU" altLang="ru-RU" sz="1050" i="1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050" i="1" dirty="0" err="1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жұмыс</a:t>
            </a:r>
            <a:r>
              <a:rPr lang="ru-RU" altLang="ru-RU" sz="1050" i="1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050" i="1" dirty="0" err="1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істеу</a:t>
            </a:r>
            <a:r>
              <a:rPr lang="ru-RU" altLang="ru-RU" sz="1050" i="1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050" i="1" dirty="0" err="1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altLang="ru-RU" sz="1050" i="1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050" i="1" dirty="0" err="1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тәрбиелік</a:t>
            </a:r>
            <a:r>
              <a:rPr lang="ru-RU" altLang="ru-RU" sz="1050" i="1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050" i="1" dirty="0" err="1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жұмыстарға</a:t>
            </a:r>
            <a:r>
              <a:rPr lang="ru-RU" altLang="ru-RU" sz="1050" i="1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050" i="1" dirty="0" err="1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қатысушылармен</a:t>
            </a:r>
            <a:r>
              <a:rPr lang="ru-RU" altLang="ru-RU" sz="1050" i="1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050" i="1" dirty="0" err="1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сауатты</a:t>
            </a:r>
            <a:r>
              <a:rPr lang="ru-RU" altLang="ru-RU" sz="1050" i="1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050" i="1" dirty="0" err="1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қарым-қатынас</a:t>
            </a:r>
            <a:r>
              <a:rPr lang="ru-RU" altLang="ru-RU" sz="1050" i="1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050" i="1" dirty="0" err="1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жасау</a:t>
            </a:r>
            <a:r>
              <a:rPr lang="ru-RU" altLang="ru-RU" sz="1050" i="1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050" i="1" dirty="0" err="1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altLang="ru-RU" sz="1050" i="1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050" i="1" dirty="0" err="1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қажет</a:t>
            </a:r>
            <a:r>
              <a:rPr lang="ru-RU" altLang="ru-RU" sz="1050" i="1" dirty="0">
                <a:solidFill>
                  <a:schemeClr val="l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altLang="ru-RU" sz="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altLang="ru-RU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717480" y="4305300"/>
            <a:ext cx="7740719" cy="600164"/>
          </a:xfrm>
          <a:prstGeom prst="rect">
            <a:avLst/>
          </a:prstGeom>
          <a:solidFill>
            <a:schemeClr val="bg1"/>
          </a:solidFill>
          <a:ln w="57150">
            <a:solidFill>
              <a:srgbClr val="003399"/>
            </a:solidFill>
          </a:ln>
        </p:spPr>
        <p:txBody>
          <a:bodyPr wrap="square">
            <a:spAutoFit/>
          </a:bodyPr>
          <a:lstStyle/>
          <a:p>
            <a:pPr algn="ctr"/>
            <a:endParaRPr lang="ru-RU" altLang="ru-RU" sz="900" b="1" dirty="0">
              <a:solidFill>
                <a:srgbClr val="4472C4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alt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Кез </a:t>
            </a:r>
            <a:r>
              <a:rPr lang="ru-RU" alt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келген</a:t>
            </a:r>
            <a:r>
              <a:rPr lang="ru-RU" alt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деңгейдегі</a:t>
            </a:r>
            <a:r>
              <a:rPr lang="ru-RU" alt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ата-аналар</a:t>
            </a:r>
            <a:r>
              <a:rPr lang="ru-RU" alt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комитетінің</a:t>
            </a:r>
            <a:r>
              <a:rPr lang="ru-RU" alt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төрағасы</a:t>
            </a:r>
            <a:r>
              <a:rPr lang="ru-RU" alt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ретінде</a:t>
            </a:r>
            <a:r>
              <a:rPr lang="ru-RU" alt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ru-RU" alt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Мерейлі</a:t>
            </a:r>
            <a:r>
              <a:rPr lang="ru-RU" alt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отбасы</a:t>
            </a:r>
            <a:r>
              <a:rPr lang="ru-RU" alt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ru-RU" alt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Республикалық</a:t>
            </a:r>
            <a:r>
              <a:rPr lang="ru-RU" alt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байқауының</a:t>
            </a:r>
            <a:r>
              <a:rPr lang="ru-RU" alt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қатысушысы</a:t>
            </a:r>
            <a:r>
              <a:rPr lang="ru-RU" alt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, лауреаты, </a:t>
            </a:r>
            <a:r>
              <a:rPr lang="ru-RU" alt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жүлдегері</a:t>
            </a:r>
            <a:r>
              <a:rPr lang="ru-RU" alt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немесе</a:t>
            </a:r>
            <a:r>
              <a:rPr lang="ru-RU" alt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жеңімпазы</a:t>
            </a:r>
            <a:r>
              <a:rPr lang="ru-RU" alt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 болу </a:t>
            </a:r>
            <a:r>
              <a:rPr lang="ru-RU" alt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қолдау</a:t>
            </a:r>
            <a:r>
              <a:rPr lang="ru-RU" alt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табады</a:t>
            </a:r>
            <a:r>
              <a:rPr lang="ru-RU" alt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altLang="ru-RU" sz="900" b="1" dirty="0">
              <a:solidFill>
                <a:srgbClr val="4472C4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3352800" y="1370608"/>
            <a:ext cx="2362200" cy="1258292"/>
          </a:xfrm>
          <a:prstGeom prst="rect">
            <a:avLst/>
          </a:prstGeom>
          <a:solidFill>
            <a:srgbClr val="003399"/>
          </a:solidFill>
          <a:ln w="19050" cmpd="dbl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alt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Тәжірибебұрынғы</a:t>
            </a:r>
            <a:r>
              <a:rPr lang="ru-RU" alt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жылдары</a:t>
            </a:r>
            <a:r>
              <a:rPr lang="ru-RU" alt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мектеп</a:t>
            </a:r>
            <a:r>
              <a:rPr lang="ru-RU" alt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alt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сынып</a:t>
            </a:r>
            <a:r>
              <a:rPr lang="ru-RU" alt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жобаларында</a:t>
            </a:r>
            <a:r>
              <a:rPr lang="ru-RU" alt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altLang="ru-RU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іс-шараларға</a:t>
            </a:r>
            <a:r>
              <a:rPr lang="ru-RU" alt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экскурсияларға</a:t>
            </a:r>
            <a:r>
              <a:rPr lang="ru-RU" alt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сенбіліктерге</a:t>
            </a:r>
            <a:r>
              <a:rPr lang="ru-RU" alt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қаражат</a:t>
            </a:r>
            <a:r>
              <a:rPr lang="ru-RU" alt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жинауға</a:t>
            </a:r>
            <a:r>
              <a:rPr lang="ru-RU" alt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alt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т.б</a:t>
            </a:r>
            <a:r>
              <a:rPr lang="ru-RU" alt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altLang="ru-RU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қатысқан</a:t>
            </a:r>
            <a:r>
              <a:rPr lang="ru-RU" alt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немесе</a:t>
            </a:r>
            <a:r>
              <a:rPr lang="ru-RU" alt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ұйымдастырған</a:t>
            </a:r>
            <a:r>
              <a:rPr lang="ru-RU" alt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096000" y="1368710"/>
            <a:ext cx="2362200" cy="1258292"/>
          </a:xfrm>
          <a:prstGeom prst="rect">
            <a:avLst/>
          </a:prstGeom>
          <a:solidFill>
            <a:srgbClr val="003399"/>
          </a:solidFill>
          <a:ln w="19050" cmpd="dbl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alt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Логистикажәне</a:t>
            </a:r>
            <a:r>
              <a:rPr lang="ru-RU" alt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қолжетімді</a:t>
            </a:r>
            <a:r>
              <a:rPr lang="ru-RU" alt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аймақта</a:t>
            </a:r>
            <a:r>
              <a:rPr lang="ru-RU" alt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тұру</a:t>
            </a:r>
            <a:r>
              <a:rPr lang="ru-RU" alt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altLang="ru-RU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мектеп</a:t>
            </a:r>
            <a:r>
              <a:rPr lang="ru-RU" alt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аумағында</a:t>
            </a:r>
            <a:r>
              <a:rPr lang="ru-RU" alt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тұрады</a:t>
            </a:r>
            <a:r>
              <a:rPr lang="ru-RU" alt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немесе</a:t>
            </a:r>
            <a:r>
              <a:rPr lang="ru-RU" alt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шұғыл</a:t>
            </a:r>
            <a:r>
              <a:rPr lang="ru-RU" alt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кездесулер</a:t>
            </a:r>
            <a:r>
              <a:rPr lang="ru-RU" alt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ru-RU" altLang="ru-RU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іс-шараларға</a:t>
            </a:r>
            <a:r>
              <a:rPr lang="ru-RU" alt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 тез </a:t>
            </a:r>
            <a:r>
              <a:rPr lang="ru-RU" altLang="ru-RU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жетуге</a:t>
            </a:r>
            <a:r>
              <a:rPr lang="ru-RU" alt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мүмкіндік</a:t>
            </a:r>
            <a:r>
              <a:rPr lang="ru-RU" alt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 бар)</a:t>
            </a:r>
            <a:endParaRPr lang="ru-RU" altLang="ru-RU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altLang="ru-RU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717481" y="2816511"/>
            <a:ext cx="2362200" cy="1260189"/>
          </a:xfrm>
          <a:prstGeom prst="rect">
            <a:avLst/>
          </a:prstGeom>
          <a:blipFill>
            <a:blip r:embed="rId2">
              <a:alphaModFix amt="39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t="-16501" b="-16501"/>
            </a:stretch>
          </a:blipFill>
        </p:spPr>
        <p:txBody>
          <a:bodyPr rtlCol="0" anchor="ctr"/>
          <a:lstStyle/>
          <a:p>
            <a:pPr algn="ctr"/>
            <a:endParaRPr lang="ru-RU" altLang="ru-RU" sz="10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alt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Отбасылық</a:t>
            </a:r>
            <a:r>
              <a:rPr lang="ru-RU" alt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жағдай</a:t>
            </a:r>
            <a:endParaRPr lang="ru-RU" alt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alt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altLang="ru-RU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толық</a:t>
            </a:r>
            <a:r>
              <a:rPr lang="ru-RU" alt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alt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берекелі</a:t>
            </a:r>
            <a:r>
              <a:rPr lang="ru-RU" alt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отбасы</a:t>
            </a:r>
            <a:r>
              <a:rPr lang="ru-RU" alt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altLang="ru-RU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3352800" y="2816510"/>
            <a:ext cx="2362200" cy="1260189"/>
          </a:xfrm>
          <a:prstGeom prst="rect">
            <a:avLst/>
          </a:prstGeom>
          <a:blipFill>
            <a:blip r:embed="rId2">
              <a:alphaModFix amt="39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t="-16501" b="-16501"/>
            </a:stretch>
          </a:blipFill>
        </p:spPr>
        <p:txBody>
          <a:bodyPr rtlCol="0" anchor="ctr"/>
          <a:lstStyle/>
          <a:p>
            <a:pPr algn="ctr"/>
            <a:endParaRPr lang="ru-RU" altLang="ru-RU" sz="10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alt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Уақыт</a:t>
            </a:r>
            <a:r>
              <a:rPr lang="ru-RU" alt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alt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қолжетімділік</a:t>
            </a:r>
            <a:endParaRPr lang="ru-RU" alt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alt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altLang="ru-RU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жиналыстар</a:t>
            </a:r>
            <a:r>
              <a:rPr lang="ru-RU" alt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ru-RU" altLang="ru-RU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іс-шараларға</a:t>
            </a:r>
            <a:r>
              <a:rPr lang="ru-RU" alt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тұрақты</a:t>
            </a:r>
            <a:r>
              <a:rPr lang="ru-RU" alt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қатыса</a:t>
            </a:r>
            <a:r>
              <a:rPr lang="ru-RU" alt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алады</a:t>
            </a:r>
            <a:r>
              <a:rPr lang="ru-RU" alt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ата-аналар</a:t>
            </a:r>
            <a:r>
              <a:rPr lang="ru-RU" alt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ru-RU" altLang="ru-RU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әкімшіліктің</a:t>
            </a:r>
            <a:r>
              <a:rPr lang="ru-RU" alt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хабарламаларына</a:t>
            </a:r>
            <a:r>
              <a:rPr lang="ru-RU" alt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жедел</a:t>
            </a:r>
            <a:r>
              <a:rPr lang="ru-RU" alt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жауап</a:t>
            </a:r>
            <a:r>
              <a:rPr lang="ru-RU" alt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береді</a:t>
            </a:r>
            <a:r>
              <a:rPr lang="ru-RU" alt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икемді</a:t>
            </a:r>
            <a:r>
              <a:rPr lang="ru-RU" alt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жұмыс</a:t>
            </a:r>
            <a:r>
              <a:rPr lang="ru-RU" alt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кестесіне</a:t>
            </a:r>
            <a:r>
              <a:rPr lang="ru-RU" alt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ие</a:t>
            </a:r>
            <a:r>
              <a:rPr lang="ru-RU" altLang="ru-RU" sz="1000" i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096000" y="2816509"/>
            <a:ext cx="2362200" cy="1260189"/>
          </a:xfrm>
          <a:prstGeom prst="rect">
            <a:avLst/>
          </a:prstGeom>
          <a:blipFill>
            <a:blip r:embed="rId2">
              <a:alphaModFix amt="39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t="-16501" b="-16501"/>
            </a:stretch>
          </a:blipFill>
        </p:spPr>
        <p:txBody>
          <a:bodyPr rtlCol="0" anchor="ctr"/>
          <a:lstStyle/>
          <a:p>
            <a:pPr algn="ctr"/>
            <a:endParaRPr lang="ru-RU" altLang="ru-RU" sz="10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alt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alt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Оң</a:t>
            </a:r>
            <a:r>
              <a:rPr lang="ru-RU" alt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бедел</a:t>
            </a:r>
            <a:endParaRPr lang="ru-RU" alt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altLang="ru-RU" sz="1100" i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altLang="ru-RU" sz="1100" i="1" dirty="0" err="1">
                <a:latin typeface="Arial" panose="020B0604020202020204" pitchFamily="34" charset="0"/>
                <a:cs typeface="Arial" panose="020B0604020202020204" pitchFamily="34" charset="0"/>
              </a:rPr>
              <a:t>жақсы</a:t>
            </a:r>
            <a:r>
              <a:rPr lang="ru-RU" altLang="ru-RU" sz="11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100" i="1" dirty="0" err="1">
                <a:latin typeface="Arial" panose="020B0604020202020204" pitchFamily="34" charset="0"/>
                <a:cs typeface="Arial" panose="020B0604020202020204" pitchFamily="34" charset="0"/>
              </a:rPr>
              <a:t>пікірлер</a:t>
            </a:r>
            <a:r>
              <a:rPr lang="ru-RU" altLang="ru-RU" sz="11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1100" i="1" dirty="0" err="1">
                <a:latin typeface="Arial" panose="020B0604020202020204" pitchFamily="34" charset="0"/>
                <a:cs typeface="Arial" panose="020B0604020202020204" pitchFamily="34" charset="0"/>
              </a:rPr>
              <a:t>басқа</a:t>
            </a:r>
            <a:r>
              <a:rPr lang="ru-RU" altLang="ru-RU" sz="11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100" i="1" dirty="0" err="1">
                <a:latin typeface="Arial" panose="020B0604020202020204" pitchFamily="34" charset="0"/>
                <a:cs typeface="Arial" panose="020B0604020202020204" pitchFamily="34" charset="0"/>
              </a:rPr>
              <a:t>ата-аналар</a:t>
            </a:r>
            <a:r>
              <a:rPr lang="ru-RU" altLang="ru-RU" sz="1100" i="1" dirty="0"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ru-RU" altLang="ru-RU" sz="1100" i="1" dirty="0" err="1">
                <a:latin typeface="Arial" panose="020B0604020202020204" pitchFamily="34" charset="0"/>
                <a:cs typeface="Arial" panose="020B0604020202020204" pitchFamily="34" charset="0"/>
              </a:rPr>
              <a:t>мұғалімдерден</a:t>
            </a:r>
            <a:r>
              <a:rPr lang="ru-RU" altLang="ru-RU" sz="11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100" i="1" dirty="0" err="1">
                <a:latin typeface="Arial" panose="020B0604020202020204" pitchFamily="34" charset="0"/>
                <a:cs typeface="Arial" panose="020B0604020202020204" pitchFamily="34" charset="0"/>
              </a:rPr>
              <a:t>жағымды</a:t>
            </a:r>
            <a:r>
              <a:rPr lang="ru-RU" altLang="ru-RU" sz="11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100" i="1" dirty="0" err="1">
                <a:latin typeface="Arial" panose="020B0604020202020204" pitchFamily="34" charset="0"/>
                <a:cs typeface="Arial" panose="020B0604020202020204" pitchFamily="34" charset="0"/>
              </a:rPr>
              <a:t>ұсыныстар</a:t>
            </a:r>
            <a:r>
              <a:rPr lang="ru-RU" altLang="ru-RU" sz="11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1100" i="1" dirty="0" err="1">
                <a:latin typeface="Arial" panose="020B0604020202020204" pitchFamily="34" charset="0"/>
                <a:cs typeface="Arial" panose="020B0604020202020204" pitchFamily="34" charset="0"/>
              </a:rPr>
              <a:t>даулар</a:t>
            </a:r>
            <a:r>
              <a:rPr lang="ru-RU" altLang="ru-RU" sz="1100" i="1" dirty="0"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ru-RU" altLang="ru-RU" sz="1100" i="1" dirty="0" err="1">
                <a:latin typeface="Arial" panose="020B0604020202020204" pitchFamily="34" charset="0"/>
                <a:cs typeface="Arial" panose="020B0604020202020204" pitchFamily="34" charset="0"/>
              </a:rPr>
              <a:t>соттылықтардың</a:t>
            </a:r>
            <a:r>
              <a:rPr lang="ru-RU" altLang="ru-RU" sz="1100" i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1100" i="1" dirty="0" err="1">
                <a:latin typeface="Arial" panose="020B0604020202020204" pitchFamily="34" charset="0"/>
                <a:cs typeface="Arial" panose="020B0604020202020204" pitchFamily="34" charset="0"/>
              </a:rPr>
              <a:t>зиянды</a:t>
            </a:r>
            <a:r>
              <a:rPr lang="ru-RU" altLang="ru-RU" sz="11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100" i="1" dirty="0" err="1">
                <a:latin typeface="Arial" panose="020B0604020202020204" pitchFamily="34" charset="0"/>
                <a:cs typeface="Arial" panose="020B0604020202020204" pitchFamily="34" charset="0"/>
              </a:rPr>
              <a:t>әдеттердің</a:t>
            </a:r>
            <a:r>
              <a:rPr lang="ru-RU" altLang="ru-RU" sz="11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100" i="1" dirty="0" err="1">
                <a:latin typeface="Arial" panose="020B0604020202020204" pitchFamily="34" charset="0"/>
                <a:cs typeface="Arial" panose="020B0604020202020204" pitchFamily="34" charset="0"/>
              </a:rPr>
              <a:t>болмауы</a:t>
            </a:r>
            <a:r>
              <a:rPr lang="ru-RU" altLang="ru-RU" sz="11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100" i="1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altLang="ru-RU" sz="11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100" i="1" dirty="0" err="1">
                <a:latin typeface="Arial" panose="020B0604020202020204" pitchFamily="34" charset="0"/>
                <a:cs typeface="Arial" panose="020B0604020202020204" pitchFamily="34" charset="0"/>
              </a:rPr>
              <a:t>т.б</a:t>
            </a:r>
            <a:r>
              <a:rPr lang="ru-RU" altLang="ru-RU" sz="1100" i="1" dirty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endParaRPr lang="ru-RU" altLang="ru-RU" sz="9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altLang="ru-RU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Freeform 9"/>
          <p:cNvSpPr/>
          <p:nvPr/>
        </p:nvSpPr>
        <p:spPr>
          <a:xfrm>
            <a:off x="389358" y="190500"/>
            <a:ext cx="283517" cy="283517"/>
          </a:xfrm>
          <a:custGeom>
            <a:avLst/>
            <a:gdLst/>
            <a:ahLst/>
            <a:cxnLst/>
            <a:rect l="l" t="t" r="r" b="b"/>
            <a:pathLst>
              <a:path w="283517" h="283517">
                <a:moveTo>
                  <a:pt x="0" y="0"/>
                </a:moveTo>
                <a:lnTo>
                  <a:pt x="283517" y="0"/>
                </a:lnTo>
                <a:lnTo>
                  <a:pt x="283517" y="283517"/>
                </a:lnTo>
                <a:lnTo>
                  <a:pt x="0" y="2835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9"/>
          <p:cNvSpPr/>
          <p:nvPr/>
        </p:nvSpPr>
        <p:spPr>
          <a:xfrm>
            <a:off x="7696200" y="4782353"/>
            <a:ext cx="283517" cy="283517"/>
          </a:xfrm>
          <a:custGeom>
            <a:avLst/>
            <a:gdLst/>
            <a:ahLst/>
            <a:cxnLst/>
            <a:rect l="l" t="t" r="r" b="b"/>
            <a:pathLst>
              <a:path w="283517" h="283517">
                <a:moveTo>
                  <a:pt x="0" y="0"/>
                </a:moveTo>
                <a:lnTo>
                  <a:pt x="283517" y="0"/>
                </a:lnTo>
                <a:lnTo>
                  <a:pt x="283517" y="283517"/>
                </a:lnTo>
                <a:lnTo>
                  <a:pt x="0" y="2835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125155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-1" y="-14506"/>
            <a:ext cx="2514601" cy="4479800"/>
          </a:xfrm>
          <a:solidFill>
            <a:srgbClr val="003399"/>
          </a:solidFill>
        </p:spPr>
        <p:txBody>
          <a:bodyPr>
            <a:noAutofit/>
          </a:bodyPr>
          <a:lstStyle/>
          <a:p>
            <a:pPr marL="84138">
              <a:lnSpc>
                <a:spcPct val="107000"/>
              </a:lnSpc>
              <a:spcAft>
                <a:spcPts val="600"/>
              </a:spcAft>
              <a:tabLst>
                <a:tab pos="1843088" algn="l"/>
              </a:tabLst>
            </a:pPr>
            <a:r>
              <a:rPr lang="ru-RU" sz="1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Ата-аналар</a:t>
            </a:r>
            <a: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жиналыстарының</a:t>
            </a:r>
            <a: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ЖАҢА ФОРМАТЫ МЕН МАЗМҰНЫ</a:t>
            </a:r>
            <a:endParaRPr lang="ru-RU" sz="18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Google Shape;169;p28">
            <a:extLst>
              <a:ext uri="{FF2B5EF4-FFF2-40B4-BE49-F238E27FC236}">
                <a16:creationId xmlns:a16="http://schemas.microsoft.com/office/drawing/2014/main" xmlns="" id="{D48DD6AA-7AD6-0320-9408-CCB1653773C6}"/>
              </a:ext>
            </a:extLst>
          </p:cNvPr>
          <p:cNvSpPr txBox="1">
            <a:spLocks/>
          </p:cNvSpPr>
          <p:nvPr/>
        </p:nvSpPr>
        <p:spPr>
          <a:xfrm>
            <a:off x="4083745" y="787997"/>
            <a:ext cx="514902" cy="428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C065"/>
              </a:buClr>
              <a:buSzPts val="3600"/>
              <a:buFont typeface="Inter"/>
              <a:buNone/>
              <a:defRPr sz="3600" b="1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C065"/>
              </a:buClr>
              <a:buSzPts val="2800"/>
              <a:buFont typeface="Farro"/>
              <a:buNone/>
              <a:defRPr sz="2800" b="1" i="0" u="none" strike="noStrike" cap="none">
                <a:solidFill>
                  <a:srgbClr val="6DC065"/>
                </a:solidFill>
                <a:latin typeface="Farro"/>
                <a:ea typeface="Farro"/>
                <a:cs typeface="Farro"/>
                <a:sym typeface="Far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C065"/>
              </a:buClr>
              <a:buSzPts val="2800"/>
              <a:buFont typeface="Farro"/>
              <a:buNone/>
              <a:defRPr sz="2800" b="1" i="0" u="none" strike="noStrike" cap="none">
                <a:solidFill>
                  <a:srgbClr val="6DC065"/>
                </a:solidFill>
                <a:latin typeface="Farro"/>
                <a:ea typeface="Farro"/>
                <a:cs typeface="Farro"/>
                <a:sym typeface="Far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C065"/>
              </a:buClr>
              <a:buSzPts val="2800"/>
              <a:buFont typeface="Farro"/>
              <a:buNone/>
              <a:defRPr sz="2800" b="1" i="0" u="none" strike="noStrike" cap="none">
                <a:solidFill>
                  <a:srgbClr val="6DC065"/>
                </a:solidFill>
                <a:latin typeface="Farro"/>
                <a:ea typeface="Farro"/>
                <a:cs typeface="Farro"/>
                <a:sym typeface="Far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C065"/>
              </a:buClr>
              <a:buSzPts val="2800"/>
              <a:buFont typeface="Farro"/>
              <a:buNone/>
              <a:defRPr sz="2800" b="1" i="0" u="none" strike="noStrike" cap="none">
                <a:solidFill>
                  <a:srgbClr val="6DC065"/>
                </a:solidFill>
                <a:latin typeface="Farro"/>
                <a:ea typeface="Farro"/>
                <a:cs typeface="Farro"/>
                <a:sym typeface="Far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C065"/>
              </a:buClr>
              <a:buSzPts val="2800"/>
              <a:buFont typeface="Farro"/>
              <a:buNone/>
              <a:defRPr sz="2800" b="1" i="0" u="none" strike="noStrike" cap="none">
                <a:solidFill>
                  <a:srgbClr val="6DC065"/>
                </a:solidFill>
                <a:latin typeface="Farro"/>
                <a:ea typeface="Farro"/>
                <a:cs typeface="Farro"/>
                <a:sym typeface="Far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C065"/>
              </a:buClr>
              <a:buSzPts val="2800"/>
              <a:buFont typeface="Farro"/>
              <a:buNone/>
              <a:defRPr sz="2800" b="1" i="0" u="none" strike="noStrike" cap="none">
                <a:solidFill>
                  <a:srgbClr val="6DC065"/>
                </a:solidFill>
                <a:latin typeface="Farro"/>
                <a:ea typeface="Farro"/>
                <a:cs typeface="Farro"/>
                <a:sym typeface="Far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C065"/>
              </a:buClr>
              <a:buSzPts val="2800"/>
              <a:buFont typeface="Farro"/>
              <a:buNone/>
              <a:defRPr sz="2800" b="1" i="0" u="none" strike="noStrike" cap="none">
                <a:solidFill>
                  <a:srgbClr val="6DC065"/>
                </a:solidFill>
                <a:latin typeface="Farro"/>
                <a:ea typeface="Farro"/>
                <a:cs typeface="Farro"/>
                <a:sym typeface="Far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C065"/>
              </a:buClr>
              <a:buSzPts val="2800"/>
              <a:buFont typeface="Farro"/>
              <a:buNone/>
              <a:defRPr sz="2800" b="1" i="0" u="none" strike="noStrike" cap="none">
                <a:solidFill>
                  <a:srgbClr val="6DC065"/>
                </a:solidFill>
                <a:latin typeface="Farro"/>
                <a:ea typeface="Farro"/>
                <a:cs typeface="Farro"/>
                <a:sym typeface="Farro"/>
              </a:defRPr>
            </a:lvl9pPr>
          </a:lstStyle>
          <a:p>
            <a:pPr algn="ctr"/>
            <a:r>
              <a:rPr lang="ru-RU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Google Shape;169;p28">
            <a:extLst>
              <a:ext uri="{FF2B5EF4-FFF2-40B4-BE49-F238E27FC236}">
                <a16:creationId xmlns:a16="http://schemas.microsoft.com/office/drawing/2014/main" xmlns="" id="{29C7DC0B-6513-7C77-D903-CFEA23FC13D2}"/>
              </a:ext>
            </a:extLst>
          </p:cNvPr>
          <p:cNvSpPr txBox="1">
            <a:spLocks/>
          </p:cNvSpPr>
          <p:nvPr/>
        </p:nvSpPr>
        <p:spPr>
          <a:xfrm>
            <a:off x="3568843" y="1787360"/>
            <a:ext cx="514902" cy="428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C065"/>
              </a:buClr>
              <a:buSzPts val="3600"/>
              <a:buFont typeface="Inter"/>
              <a:buNone/>
              <a:defRPr sz="3600" b="1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C065"/>
              </a:buClr>
              <a:buSzPts val="2800"/>
              <a:buFont typeface="Farro"/>
              <a:buNone/>
              <a:defRPr sz="2800" b="1" i="0" u="none" strike="noStrike" cap="none">
                <a:solidFill>
                  <a:srgbClr val="6DC065"/>
                </a:solidFill>
                <a:latin typeface="Farro"/>
                <a:ea typeface="Farro"/>
                <a:cs typeface="Farro"/>
                <a:sym typeface="Far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C065"/>
              </a:buClr>
              <a:buSzPts val="2800"/>
              <a:buFont typeface="Farro"/>
              <a:buNone/>
              <a:defRPr sz="2800" b="1" i="0" u="none" strike="noStrike" cap="none">
                <a:solidFill>
                  <a:srgbClr val="6DC065"/>
                </a:solidFill>
                <a:latin typeface="Farro"/>
                <a:ea typeface="Farro"/>
                <a:cs typeface="Farro"/>
                <a:sym typeface="Far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C065"/>
              </a:buClr>
              <a:buSzPts val="2800"/>
              <a:buFont typeface="Farro"/>
              <a:buNone/>
              <a:defRPr sz="2800" b="1" i="0" u="none" strike="noStrike" cap="none">
                <a:solidFill>
                  <a:srgbClr val="6DC065"/>
                </a:solidFill>
                <a:latin typeface="Farro"/>
                <a:ea typeface="Farro"/>
                <a:cs typeface="Farro"/>
                <a:sym typeface="Far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C065"/>
              </a:buClr>
              <a:buSzPts val="2800"/>
              <a:buFont typeface="Farro"/>
              <a:buNone/>
              <a:defRPr sz="2800" b="1" i="0" u="none" strike="noStrike" cap="none">
                <a:solidFill>
                  <a:srgbClr val="6DC065"/>
                </a:solidFill>
                <a:latin typeface="Farro"/>
                <a:ea typeface="Farro"/>
                <a:cs typeface="Farro"/>
                <a:sym typeface="Far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C065"/>
              </a:buClr>
              <a:buSzPts val="2800"/>
              <a:buFont typeface="Farro"/>
              <a:buNone/>
              <a:defRPr sz="2800" b="1" i="0" u="none" strike="noStrike" cap="none">
                <a:solidFill>
                  <a:srgbClr val="6DC065"/>
                </a:solidFill>
                <a:latin typeface="Farro"/>
                <a:ea typeface="Farro"/>
                <a:cs typeface="Farro"/>
                <a:sym typeface="Far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C065"/>
              </a:buClr>
              <a:buSzPts val="2800"/>
              <a:buFont typeface="Farro"/>
              <a:buNone/>
              <a:defRPr sz="2800" b="1" i="0" u="none" strike="noStrike" cap="none">
                <a:solidFill>
                  <a:srgbClr val="6DC065"/>
                </a:solidFill>
                <a:latin typeface="Farro"/>
                <a:ea typeface="Farro"/>
                <a:cs typeface="Farro"/>
                <a:sym typeface="Far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C065"/>
              </a:buClr>
              <a:buSzPts val="2800"/>
              <a:buFont typeface="Farro"/>
              <a:buNone/>
              <a:defRPr sz="2800" b="1" i="0" u="none" strike="noStrike" cap="none">
                <a:solidFill>
                  <a:srgbClr val="6DC065"/>
                </a:solidFill>
                <a:latin typeface="Farro"/>
                <a:ea typeface="Farro"/>
                <a:cs typeface="Farro"/>
                <a:sym typeface="Far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C065"/>
              </a:buClr>
              <a:buSzPts val="2800"/>
              <a:buFont typeface="Farro"/>
              <a:buNone/>
              <a:defRPr sz="2800" b="1" i="0" u="none" strike="noStrike" cap="none">
                <a:solidFill>
                  <a:srgbClr val="6DC065"/>
                </a:solidFill>
                <a:latin typeface="Farro"/>
                <a:ea typeface="Farro"/>
                <a:cs typeface="Farro"/>
                <a:sym typeface="Farro"/>
              </a:defRPr>
            </a:lvl9pPr>
          </a:lstStyle>
          <a:p>
            <a:pPr algn="ctr"/>
            <a:r>
              <a:rPr lang="ru-RU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4600" y="-17004"/>
            <a:ext cx="6629400" cy="304355"/>
          </a:xfrm>
          <a:prstGeom prst="rect">
            <a:avLst/>
          </a:prstGeom>
          <a:blipFill>
            <a:blip r:embed="rId2">
              <a:alphaModFix amt="39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t="-16501" b="-16501"/>
            </a:stretch>
          </a:blipFill>
          <a:ln>
            <a:noFill/>
          </a:ln>
        </p:spPr>
        <p:txBody>
          <a:bodyPr rtlCol="0" anchor="ctr"/>
          <a:lstStyle/>
          <a:p>
            <a:pPr algn="ctr"/>
            <a:r>
              <a:rPr lang="ru-RU" sz="1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Ата-аналар</a:t>
            </a:r>
            <a: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жиналыстарының</a:t>
            </a:r>
            <a: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ЖАҢА МАЗМҰНЫ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666999" y="491776"/>
            <a:ext cx="1432787" cy="93489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100" b="1" dirty="0">
                <a:latin typeface="Arial" panose="020B0604020202020204" pitchFamily="34" charset="0"/>
                <a:cs typeface="Arial" panose="020B0604020202020204" pitchFamily="34" charset="0"/>
              </a:rPr>
              <a:t>1-4 сыныптардың ата-аналар кеңесі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28121" y="372759"/>
            <a:ext cx="4755458" cy="1133501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buFont typeface="+mj-lt"/>
              <a:buAutoNum type="arabicPeriod"/>
            </a:pPr>
            <a:endParaRPr lang="ru-RU" sz="1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+mj-lt"/>
              <a:buAutoNum type="arabicPeriod"/>
            </a:pPr>
            <a:r>
              <a:rPr lang="kk-KZ" sz="1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Отбасылық тәжірибе «Туған тілде сөйлеу және оқу дағдыларын қалыптастыру»</a:t>
            </a:r>
          </a:p>
          <a:p>
            <a:pPr marL="171450" indent="-171450" algn="just">
              <a:buFont typeface="+mj-lt"/>
              <a:buAutoNum type="arabicPeriod"/>
            </a:pPr>
            <a:r>
              <a:rPr lang="ru-RU" sz="1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Мастер-класс «Баланы </a:t>
            </a:r>
            <a:r>
              <a:rPr lang="ru-RU" sz="1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еңбекке</a:t>
            </a:r>
            <a:r>
              <a:rPr lang="ru-RU" sz="1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баулу»</a:t>
            </a:r>
          </a:p>
          <a:p>
            <a:pPr marL="171450" indent="-171450" algn="just">
              <a:buFont typeface="+mj-lt"/>
              <a:buAutoNum type="arabicPeriod"/>
            </a:pPr>
            <a:r>
              <a:rPr lang="kk-KZ" sz="1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Тұлғалармен кездесулер«Ұлттық құндылықтар мен халық педагогикасының қағидалары негізінде балаларды тәрбиелеу»</a:t>
            </a:r>
          </a:p>
          <a:p>
            <a:pPr marL="171450" indent="-171450" algn="just">
              <a:buFont typeface="+mj-lt"/>
              <a:buAutoNum type="arabicPeriod"/>
            </a:pPr>
            <a:r>
              <a:rPr lang="ru-RU" sz="1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Эксперт </a:t>
            </a:r>
            <a:r>
              <a:rPr lang="ru-RU" sz="1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кеңестеріБалалардың</a:t>
            </a:r>
            <a:r>
              <a:rPr lang="ru-RU" sz="1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дұрыс</a:t>
            </a:r>
            <a:r>
              <a:rPr lang="ru-RU" sz="1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тамақтану</a:t>
            </a:r>
            <a:r>
              <a:rPr lang="ru-RU" sz="1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қағидалары</a:t>
            </a:r>
            <a:r>
              <a:rPr lang="ru-RU" sz="1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1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қауіпсіздікті</a:t>
            </a:r>
            <a:r>
              <a:rPr lang="ru-RU" sz="1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сақтау</a:t>
            </a:r>
            <a:endParaRPr lang="ru-RU" sz="1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228121" y="1620651"/>
            <a:ext cx="4763479" cy="132659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buFont typeface="+mj-lt"/>
              <a:buAutoNum type="arabicPeriod"/>
            </a:pPr>
            <a:r>
              <a:rPr lang="kk-KZ" sz="1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Советы эксперта </a:t>
            </a:r>
            <a:r>
              <a:rPr 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Способы снижения зависимости ребенка                                 от гаджетов</a:t>
            </a:r>
            <a:endParaRPr lang="kk-KZ" sz="1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+mj-lt"/>
              <a:buAutoNum type="arabicPeriod"/>
            </a:pPr>
            <a:r>
              <a:rPr lang="kk-KZ" sz="1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Эксперт кеңестері Баланың гаджеттерге тәуелділігін азайту жолдары</a:t>
            </a:r>
          </a:p>
          <a:p>
            <a:pPr marL="171450" indent="-171450" algn="just">
              <a:buFont typeface="+mj-lt"/>
              <a:buAutoNum type="arabicPeriod"/>
            </a:pPr>
            <a:r>
              <a:rPr lang="kk-KZ" sz="1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Отбасылық тәжірибе«Баланың сыпайы сөйлеу мәдениеті мен сыпайы қарым-қатынас дағдыларын қалыптастыру» Психолог кеңестері«Балалардың өту кезеңіндегі мінез-құлық ерекшеліктерін педагогикалық-психологиялық әдістер арқылы ескеру»</a:t>
            </a:r>
            <a:endParaRPr lang="kk-KZ" sz="1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240153" y="3054099"/>
            <a:ext cx="4763479" cy="96895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+mj-lt"/>
              <a:buAutoNum type="arabicPeriod"/>
            </a:pPr>
            <a:endParaRPr lang="kk-KZ" sz="1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+mj-lt"/>
              <a:buAutoNum type="arabicPeriod"/>
            </a:pPr>
            <a:r>
              <a:rPr lang="kk-KZ" sz="1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Маманмен кездесулер«Болашақ мамандықтар»</a:t>
            </a:r>
          </a:p>
          <a:p>
            <a:pPr marL="171450" indent="-171450">
              <a:buFont typeface="+mj-lt"/>
              <a:buAutoNum type="arabicPeriod"/>
            </a:pPr>
            <a:r>
              <a:rPr lang="kk-KZ" sz="1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Отбасылық тәжірибе:«Отбасындағы ұлдар мен қыздардың тәрбиелеу ерекшеліктері»</a:t>
            </a:r>
          </a:p>
          <a:p>
            <a:pPr marL="171450" indent="-171450">
              <a:buFont typeface="+mj-lt"/>
              <a:buAutoNum type="arabicPeriod"/>
            </a:pPr>
            <a:r>
              <a:rPr lang="kk-KZ" sz="1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Дөңгелек үстел«Эмоциялық интеллектті қалыптастыру жолдары, депрессияға төзімділік»</a:t>
            </a:r>
            <a:endParaRPr lang="kk-KZ" sz="1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675019" y="1680676"/>
            <a:ext cx="1416745" cy="98022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100" b="1" dirty="0">
                <a:latin typeface="Arial" panose="020B0604020202020204" pitchFamily="34" charset="0"/>
                <a:cs typeface="Arial" panose="020B0604020202020204" pitchFamily="34" charset="0"/>
              </a:rPr>
              <a:t>5-9 сыныптардың ата-аналар кеңесі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695073" y="3054100"/>
            <a:ext cx="1432787" cy="94610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100" b="1" dirty="0">
                <a:latin typeface="Arial" panose="020B0604020202020204" pitchFamily="34" charset="0"/>
                <a:cs typeface="Arial" panose="020B0604020202020204" pitchFamily="34" charset="0"/>
              </a:rPr>
              <a:t>10-11 сыныптардың ата-аналар кеңесі</a:t>
            </a:r>
          </a:p>
          <a:p>
            <a:pPr algn="ctr"/>
            <a:r>
              <a:rPr lang="kk-KZ"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7C3D1885-0FE6-4664-8600-AAEF2522ECD1}"/>
              </a:ext>
            </a:extLst>
          </p:cNvPr>
          <p:cNvSpPr/>
          <p:nvPr/>
        </p:nvSpPr>
        <p:spPr>
          <a:xfrm>
            <a:off x="482394" y="4511613"/>
            <a:ext cx="3648891" cy="113432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7175" indent="-257175" algn="just">
              <a:buFont typeface="+mj-lt"/>
              <a:buAutoNum type="arabicPeriod"/>
            </a:pPr>
            <a:endParaRPr lang="kk-KZ" sz="11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kk-KZ" sz="1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8588" indent="-128588" algn="just">
              <a:buFont typeface="Wingdings" panose="05000000000000000000" pitchFamily="2" charset="2"/>
              <a:buChar char="§"/>
            </a:pPr>
            <a:r>
              <a:rPr lang="ru-RU" sz="1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Ортақ</a:t>
            </a:r>
            <a:r>
              <a:rPr 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интерактивті</a:t>
            </a:r>
            <a:r>
              <a:rPr 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қызмет</a:t>
            </a:r>
            <a:endParaRPr lang="ru-RU" sz="1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8588" indent="-128588" algn="just">
              <a:buFont typeface="Wingdings" panose="05000000000000000000" pitchFamily="2" charset="2"/>
              <a:buChar char="§"/>
            </a:pPr>
            <a:r>
              <a:rPr lang="ru-RU" sz="1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Нормативтік</a:t>
            </a:r>
            <a:r>
              <a:rPr 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құжаттар</a:t>
            </a:r>
            <a:r>
              <a:rPr 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ru-RU" sz="1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концепцияларды</a:t>
            </a:r>
            <a:r>
              <a:rPr 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талқылау</a:t>
            </a:r>
            <a:endParaRPr lang="ru-RU" sz="1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8588" indent="-128588" algn="just">
              <a:buFont typeface="Wingdings" panose="05000000000000000000" pitchFamily="2" charset="2"/>
              <a:buChar char="§"/>
            </a:pPr>
            <a:r>
              <a:rPr lang="ru-RU" sz="1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Тақырыптық</a:t>
            </a:r>
            <a:r>
              <a:rPr 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апталықтарИнтервьюлер</a:t>
            </a:r>
            <a:r>
              <a:rPr 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отбасыларға</a:t>
            </a:r>
            <a:r>
              <a:rPr 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іссапарлар</a:t>
            </a:r>
            <a:endParaRPr lang="ru-RU" sz="1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8588" indent="-128588" algn="just">
              <a:buFont typeface="Wingdings" panose="05000000000000000000" pitchFamily="2" charset="2"/>
              <a:buChar char="§"/>
            </a:pPr>
            <a:r>
              <a:rPr 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Тимбилдинг, </a:t>
            </a:r>
            <a:r>
              <a:rPr lang="ru-RU" sz="1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мәдени</a:t>
            </a:r>
            <a:r>
              <a:rPr 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спорттық</a:t>
            </a:r>
            <a:r>
              <a:rPr 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іс-шаралар</a:t>
            </a:r>
            <a:r>
              <a:rPr 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фестивальдерІскерлік</a:t>
            </a:r>
            <a:r>
              <a:rPr 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ойындар</a:t>
            </a:r>
            <a:endParaRPr lang="kk-KZ" sz="1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7C3D1885-0FE6-4664-8600-AAEF2522ECD1}"/>
              </a:ext>
            </a:extLst>
          </p:cNvPr>
          <p:cNvSpPr/>
          <p:nvPr/>
        </p:nvSpPr>
        <p:spPr>
          <a:xfrm>
            <a:off x="5359624" y="4530520"/>
            <a:ext cx="3652029" cy="1056174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kk-KZ" sz="11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257175" algn="just">
              <a:buFont typeface="+mj-lt"/>
              <a:buAutoNum type="arabicPeriod"/>
            </a:pPr>
            <a:endParaRPr lang="kk-KZ" sz="11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kk-KZ" sz="1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8588" indent="-128588" algn="just">
              <a:buFont typeface="Wingdings" panose="05000000000000000000" pitchFamily="2" charset="2"/>
              <a:buChar char="§"/>
            </a:pPr>
            <a:r>
              <a:rPr lang="kk-KZ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Аталар мектебі, Аналар мектебі, Ажалар мектебі</a:t>
            </a:r>
          </a:p>
          <a:p>
            <a:pPr marL="128588" indent="-128588" algn="just">
              <a:buFont typeface="Wingdings" panose="05000000000000000000" pitchFamily="2" charset="2"/>
              <a:buChar char="§"/>
            </a:pPr>
            <a:r>
              <a:rPr lang="kk-KZ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Нетворкинг Тренингтер, мастер-кластар</a:t>
            </a:r>
          </a:p>
          <a:p>
            <a:pPr marL="128588" indent="-128588" algn="just">
              <a:buFont typeface="Wingdings" panose="05000000000000000000" pitchFamily="2" charset="2"/>
              <a:buChar char="§"/>
            </a:pPr>
            <a:r>
              <a:rPr lang="kk-KZ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Дөңгелек үстелдер, педагогикалық кеңес</a:t>
            </a:r>
          </a:p>
          <a:p>
            <a:pPr marL="128588" indent="-128588" algn="just">
              <a:buFont typeface="Wingdings" panose="05000000000000000000" pitchFamily="2" charset="2"/>
              <a:buChar char="§"/>
            </a:pPr>
            <a:r>
              <a:rPr lang="kk-KZ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Дәрігерлер мен психологтардың кеңестері</a:t>
            </a:r>
          </a:p>
          <a:p>
            <a:pPr marL="128588" indent="-128588" algn="just">
              <a:buFont typeface="Wingdings" panose="05000000000000000000" pitchFamily="2" charset="2"/>
              <a:buChar char="§"/>
            </a:pPr>
            <a:r>
              <a:rPr lang="kk-KZ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Бейнероликтер, экскурсиялар</a:t>
            </a:r>
          </a:p>
          <a:p>
            <a:pPr marL="171450" indent="-171450" algn="just">
              <a:buFont typeface="+mj-lt"/>
              <a:buAutoNum type="arabicPeriod"/>
            </a:pPr>
            <a:endParaRPr lang="kk-KZ" sz="1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514600" y="4149635"/>
            <a:ext cx="6629400" cy="306665"/>
          </a:xfrm>
          <a:prstGeom prst="rect">
            <a:avLst/>
          </a:prstGeom>
          <a:blipFill>
            <a:blip r:embed="rId2">
              <a:alphaModFix amt="39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t="-16501" b="-16501"/>
            </a:stretch>
          </a:blipFill>
          <a:ln>
            <a:noFill/>
          </a:ln>
        </p:spPr>
        <p:txBody>
          <a:bodyPr rtlCol="0" anchor="ctr"/>
          <a:lstStyle/>
          <a:p>
            <a:pPr algn="ctr"/>
            <a:r>
              <a:rPr lang="ru-RU" sz="1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Ата-аналар</a:t>
            </a:r>
            <a: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жиналыстарының</a:t>
            </a:r>
            <a: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ЖАҢА ФОРМАТЫ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8567B8D3-584F-42B7-868D-8337B9C6B263}"/>
              </a:ext>
            </a:extLst>
          </p:cNvPr>
          <p:cNvSpPr/>
          <p:nvPr/>
        </p:nvSpPr>
        <p:spPr>
          <a:xfrm>
            <a:off x="178454" y="3040062"/>
            <a:ext cx="2117910" cy="45719"/>
          </a:xfrm>
          <a:prstGeom prst="rect">
            <a:avLst/>
          </a:prstGeom>
          <a:solidFill>
            <a:srgbClr val="F9CF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75"/>
          </a:p>
        </p:txBody>
      </p:sp>
    </p:spTree>
    <p:extLst>
      <p:ext uri="{BB962C8B-B14F-4D97-AF65-F5344CB8AC3E}">
        <p14:creationId xmlns:p14="http://schemas.microsoft.com/office/powerpoint/2010/main" val="4066948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9845" y="327540"/>
            <a:ext cx="3068053" cy="4602079"/>
          </a:xfrm>
          <a:prstGeom prst="rect">
            <a:avLst/>
          </a:prstGeom>
        </p:spPr>
      </p:pic>
      <p:grpSp>
        <p:nvGrpSpPr>
          <p:cNvPr id="20" name="Group 2"/>
          <p:cNvGrpSpPr/>
          <p:nvPr/>
        </p:nvGrpSpPr>
        <p:grpSpPr>
          <a:xfrm>
            <a:off x="4734716" y="-143156"/>
            <a:ext cx="4939009" cy="6505856"/>
            <a:chOff x="0" y="1"/>
            <a:chExt cx="6569637" cy="5909734"/>
          </a:xfrm>
        </p:grpSpPr>
        <p:pic>
          <p:nvPicPr>
            <p:cNvPr id="21" name="Picture 3"/>
            <p:cNvPicPr>
              <a:picLocks noChangeAspect="1"/>
            </p:cNvPicPr>
            <p:nvPr/>
          </p:nvPicPr>
          <p:blipFill rotWithShape="1">
            <a:blip r:embed="rId3">
              <a:alphaModFix amt="60000"/>
            </a:blip>
            <a:srcRect t="83" r="56405" b="41167"/>
            <a:stretch/>
          </p:blipFill>
          <p:spPr>
            <a:xfrm>
              <a:off x="0" y="1"/>
              <a:ext cx="6569637" cy="5909734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 rot="-5400000">
            <a:off x="2487667" y="-1317546"/>
            <a:ext cx="4168667" cy="9144002"/>
            <a:chOff x="0" y="0"/>
            <a:chExt cx="7078183" cy="8382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078183" cy="8382000"/>
            </a:xfrm>
            <a:custGeom>
              <a:avLst/>
              <a:gdLst/>
              <a:ahLst/>
              <a:cxnLst/>
              <a:rect l="l" t="t" r="r" b="b"/>
              <a:pathLst>
                <a:path w="7078183" h="8382000">
                  <a:moveTo>
                    <a:pt x="7078183" y="279400"/>
                  </a:moveTo>
                  <a:lnTo>
                    <a:pt x="7078183" y="0"/>
                  </a:lnTo>
                  <a:lnTo>
                    <a:pt x="0" y="0"/>
                  </a:lnTo>
                  <a:lnTo>
                    <a:pt x="0" y="8382000"/>
                  </a:lnTo>
                  <a:lnTo>
                    <a:pt x="7078183" y="8382000"/>
                  </a:lnTo>
                  <a:lnTo>
                    <a:pt x="7078183" y="279400"/>
                  </a:lnTo>
                  <a:close/>
                  <a:moveTo>
                    <a:pt x="6999443" y="279400"/>
                  </a:moveTo>
                  <a:lnTo>
                    <a:pt x="6999443" y="8303260"/>
                  </a:lnTo>
                  <a:lnTo>
                    <a:pt x="78740" y="8303260"/>
                  </a:lnTo>
                  <a:lnTo>
                    <a:pt x="78740" y="78740"/>
                  </a:lnTo>
                  <a:lnTo>
                    <a:pt x="6999443" y="78740"/>
                  </a:lnTo>
                  <a:lnTo>
                    <a:pt x="6999443" y="279400"/>
                  </a:lnTo>
                  <a:close/>
                </a:path>
              </a:pathLst>
            </a:custGeom>
            <a:solidFill>
              <a:srgbClr val="00329F"/>
            </a:solidFill>
          </p:spPr>
        </p:sp>
      </p:grpSp>
      <p:sp>
        <p:nvSpPr>
          <p:cNvPr id="12" name="TextBox 12"/>
          <p:cNvSpPr txBox="1"/>
          <p:nvPr/>
        </p:nvSpPr>
        <p:spPr>
          <a:xfrm>
            <a:off x="-8094" y="1562100"/>
            <a:ext cx="3134569" cy="239361"/>
          </a:xfrm>
          <a:prstGeom prst="rect">
            <a:avLst/>
          </a:prstGeom>
          <a:solidFill>
            <a:srgbClr val="003399"/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96"/>
              </a:lnSpc>
            </a:pPr>
            <a:r>
              <a:rPr lang="ru-RU" sz="1609" b="1" spc="370" dirty="0" err="1">
                <a:solidFill>
                  <a:srgbClr val="FFC000"/>
                </a:solidFill>
                <a:latin typeface="Arial" panose="020B0604020202020204" pitchFamily="34" charset="0"/>
                <a:ea typeface="Bebas Neue"/>
                <a:cs typeface="Arial" panose="020B0604020202020204" pitchFamily="34" charset="0"/>
                <a:sym typeface="Bebas Neue"/>
              </a:rPr>
              <a:t>Қыркүйек</a:t>
            </a:r>
            <a:r>
              <a:rPr lang="ru-RU" sz="1609" b="1" spc="370" dirty="0">
                <a:solidFill>
                  <a:srgbClr val="FFC000"/>
                </a:solidFill>
                <a:latin typeface="Arial" panose="020B0604020202020204" pitchFamily="34" charset="0"/>
                <a:ea typeface="Bebas Neue"/>
                <a:cs typeface="Arial" panose="020B0604020202020204" pitchFamily="34" charset="0"/>
                <a:sym typeface="Bebas Neue"/>
              </a:rPr>
              <a:t> - 2025</a:t>
            </a:r>
            <a:endParaRPr lang="en-US" sz="1609" b="1" spc="370" dirty="0">
              <a:solidFill>
                <a:srgbClr val="FFC000"/>
              </a:solidFill>
              <a:latin typeface="Arial" panose="020B0604020202020204" pitchFamily="34" charset="0"/>
              <a:ea typeface="Bebas Neue"/>
              <a:cs typeface="Arial" panose="020B0604020202020204" pitchFamily="34" charset="0"/>
              <a:sym typeface="Bebas Neue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2756727" y="2286496"/>
            <a:ext cx="283517" cy="283517"/>
          </a:xfrm>
          <a:custGeom>
            <a:avLst/>
            <a:gdLst/>
            <a:ahLst/>
            <a:cxnLst/>
            <a:rect l="l" t="t" r="r" b="b"/>
            <a:pathLst>
              <a:path w="283517" h="283517">
                <a:moveTo>
                  <a:pt x="0" y="0"/>
                </a:moveTo>
                <a:lnTo>
                  <a:pt x="283517" y="0"/>
                </a:lnTo>
                <a:lnTo>
                  <a:pt x="283517" y="283517"/>
                </a:lnTo>
                <a:lnTo>
                  <a:pt x="0" y="2835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6"/>
          <p:cNvSpPr txBox="1"/>
          <p:nvPr/>
        </p:nvSpPr>
        <p:spPr>
          <a:xfrm>
            <a:off x="278080" y="105497"/>
            <a:ext cx="6122719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40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Өткізу</a:t>
            </a:r>
            <a:r>
              <a:rPr lang="ru-RU" sz="40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40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кезеңдері</a:t>
            </a:r>
            <a:endParaRPr lang="en-US" sz="4000" b="1" spc="-88" dirty="0">
              <a:solidFill>
                <a:srgbClr val="00329F"/>
              </a:solidFill>
              <a:latin typeface="Arial" panose="020B0604020202020204" pitchFamily="34" charset="0"/>
              <a:ea typeface="Bebas Neue Bold"/>
              <a:cs typeface="Arial" panose="020B0604020202020204" pitchFamily="34" charset="0"/>
              <a:sym typeface="Bebas Neue Bold"/>
            </a:endParaRPr>
          </a:p>
        </p:txBody>
      </p:sp>
      <p:sp>
        <p:nvSpPr>
          <p:cNvPr id="18" name="TextBox 6"/>
          <p:cNvSpPr txBox="1"/>
          <p:nvPr/>
        </p:nvSpPr>
        <p:spPr>
          <a:xfrm>
            <a:off x="229800" y="2701838"/>
            <a:ext cx="6780600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1600" b="1" spc="-88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1 </a:t>
            </a:r>
            <a:r>
              <a:rPr lang="ru-RU" sz="1600" b="1" spc="-88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кезең</a:t>
            </a:r>
            <a:r>
              <a:rPr lang="ru-RU" sz="1600" b="1" spc="-88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6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– 2025 </a:t>
            </a:r>
            <a:r>
              <a:rPr lang="ru-RU" sz="16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жылғы</a:t>
            </a:r>
            <a:r>
              <a:rPr lang="ru-RU" sz="16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3-13 </a:t>
            </a:r>
            <a:r>
              <a:rPr lang="ru-RU" sz="16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қыркүйек</a:t>
            </a:r>
            <a:r>
              <a:rPr lang="ru-RU" sz="16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– </a:t>
            </a:r>
            <a:r>
              <a:rPr lang="ru-RU" sz="16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сынып</a:t>
            </a:r>
            <a:r>
              <a:rPr lang="ru-RU" sz="16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6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сағаттары</a:t>
            </a:r>
            <a:endParaRPr lang="ru-RU" sz="1600" b="1" spc="-88" dirty="0">
              <a:solidFill>
                <a:srgbClr val="00329F"/>
              </a:solidFill>
              <a:latin typeface="Arial" panose="020B0604020202020204" pitchFamily="34" charset="0"/>
              <a:ea typeface="Bebas Neue Bold"/>
              <a:cs typeface="Arial" panose="020B0604020202020204" pitchFamily="34" charset="0"/>
              <a:sym typeface="Bebas Neue Bold"/>
            </a:endParaRPr>
          </a:p>
          <a:p>
            <a:pPr marL="342900" indent="-342900">
              <a:buAutoNum type="arabicPlain"/>
            </a:pPr>
            <a:endParaRPr lang="ru-RU" sz="1600" b="1" spc="-88" dirty="0">
              <a:solidFill>
                <a:srgbClr val="00329F"/>
              </a:solidFill>
              <a:latin typeface="Arial" panose="020B0604020202020204" pitchFamily="34" charset="0"/>
              <a:ea typeface="Bebas Neue Bold"/>
              <a:cs typeface="Arial" panose="020B0604020202020204" pitchFamily="34" charset="0"/>
              <a:sym typeface="Bebas Neue Bold"/>
            </a:endParaRPr>
          </a:p>
          <a:p>
            <a:r>
              <a:rPr lang="ru-RU" sz="1600" b="1" spc="-88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2 </a:t>
            </a:r>
            <a:r>
              <a:rPr lang="ru-RU" sz="1600" b="1" spc="-88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кезең</a:t>
            </a:r>
            <a:r>
              <a:rPr lang="ru-RU" sz="1600" b="1" spc="-88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6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– 2025 </a:t>
            </a:r>
            <a:r>
              <a:rPr lang="ru-RU" sz="16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жылғы</a:t>
            </a:r>
            <a:r>
              <a:rPr lang="ru-RU" sz="16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15-20 </a:t>
            </a:r>
            <a:r>
              <a:rPr lang="ru-RU" sz="16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қыркүйек</a:t>
            </a:r>
            <a:r>
              <a:rPr lang="ru-RU" sz="16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– </a:t>
            </a:r>
            <a:r>
              <a:rPr lang="ru-RU" sz="16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жалпы</a:t>
            </a:r>
            <a:r>
              <a:rPr lang="ru-RU" sz="16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6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мектептік</a:t>
            </a:r>
            <a:r>
              <a:rPr lang="ru-RU" sz="16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6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жиналыстар</a:t>
            </a:r>
            <a:endParaRPr lang="ru-RU" sz="1600" b="1" spc="-88" dirty="0">
              <a:solidFill>
                <a:srgbClr val="00329F"/>
              </a:solidFill>
              <a:latin typeface="Arial" panose="020B0604020202020204" pitchFamily="34" charset="0"/>
              <a:ea typeface="Bebas Neue Bold"/>
              <a:cs typeface="Arial" panose="020B0604020202020204" pitchFamily="34" charset="0"/>
              <a:sym typeface="Bebas Neue Bold"/>
            </a:endParaRPr>
          </a:p>
          <a:p>
            <a:endParaRPr lang="ru-RU" sz="1600" b="1" spc="-88" dirty="0">
              <a:solidFill>
                <a:srgbClr val="00329F"/>
              </a:solidFill>
              <a:latin typeface="Arial" panose="020B0604020202020204" pitchFamily="34" charset="0"/>
              <a:ea typeface="Bebas Neue Bold"/>
              <a:cs typeface="Arial" panose="020B0604020202020204" pitchFamily="34" charset="0"/>
              <a:sym typeface="Bebas Neue Bold"/>
            </a:endParaRPr>
          </a:p>
          <a:p>
            <a:r>
              <a:rPr lang="ru-RU" sz="1600" b="1" spc="-88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3 </a:t>
            </a:r>
            <a:r>
              <a:rPr lang="ru-RU" sz="1600" b="1" spc="-88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кезең</a:t>
            </a:r>
            <a:r>
              <a:rPr lang="ru-RU" sz="1600" b="1" spc="-88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6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– 2025 </a:t>
            </a:r>
            <a:r>
              <a:rPr lang="ru-RU" sz="16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жылғы</a:t>
            </a:r>
            <a:r>
              <a:rPr lang="ru-RU" sz="16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22-27 </a:t>
            </a:r>
            <a:r>
              <a:rPr lang="ru-RU" sz="16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қыркүйек</a:t>
            </a:r>
            <a:r>
              <a:rPr lang="ru-RU" sz="16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– </a:t>
            </a:r>
            <a:r>
              <a:rPr lang="ru-RU" sz="16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аудандық</a:t>
            </a:r>
            <a:r>
              <a:rPr lang="ru-RU" sz="16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/</a:t>
            </a:r>
            <a:r>
              <a:rPr lang="ru-RU" sz="16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қалалық</a:t>
            </a:r>
            <a:r>
              <a:rPr lang="ru-RU" sz="16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6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жиналыстар</a:t>
            </a:r>
            <a:endParaRPr lang="ru-RU" sz="1600" b="1" spc="-88" dirty="0">
              <a:solidFill>
                <a:srgbClr val="00329F"/>
              </a:solidFill>
              <a:latin typeface="Arial" panose="020B0604020202020204" pitchFamily="34" charset="0"/>
              <a:ea typeface="Bebas Neue Bold"/>
              <a:cs typeface="Arial" panose="020B0604020202020204" pitchFamily="34" charset="0"/>
              <a:sym typeface="Bebas Neue Bold"/>
            </a:endParaRPr>
          </a:p>
          <a:p>
            <a:pPr marL="342900" indent="-342900">
              <a:buAutoNum type="arabicPlain"/>
            </a:pPr>
            <a:endParaRPr lang="ru-RU" sz="1600" b="1" spc="-88" dirty="0">
              <a:solidFill>
                <a:srgbClr val="00329F"/>
              </a:solidFill>
              <a:latin typeface="Arial" panose="020B0604020202020204" pitchFamily="34" charset="0"/>
              <a:ea typeface="Bebas Neue Bold"/>
              <a:cs typeface="Arial" panose="020B0604020202020204" pitchFamily="34" charset="0"/>
              <a:sym typeface="Bebas Neue Bold"/>
            </a:endParaRPr>
          </a:p>
          <a:p>
            <a:r>
              <a:rPr lang="ru-RU" sz="1600" b="1" spc="-88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4 </a:t>
            </a:r>
            <a:r>
              <a:rPr lang="ru-RU" sz="1600" b="1" spc="-88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кезең</a:t>
            </a:r>
            <a:r>
              <a:rPr lang="ru-RU" sz="1600" b="1" spc="-88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6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– 2025 </a:t>
            </a:r>
            <a:r>
              <a:rPr lang="ru-RU" sz="16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жылғы</a:t>
            </a:r>
            <a:r>
              <a:rPr lang="ru-RU" sz="16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6-11 </a:t>
            </a:r>
            <a:r>
              <a:rPr lang="ru-RU" sz="16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қазан</a:t>
            </a:r>
            <a:r>
              <a:rPr lang="ru-RU" sz="16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– </a:t>
            </a:r>
            <a:r>
              <a:rPr lang="ru-RU" sz="16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өңірлік</a:t>
            </a:r>
            <a:r>
              <a:rPr lang="ru-RU" sz="16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6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жиналыстар</a:t>
            </a:r>
            <a:endParaRPr lang="ru-RU" sz="1600" b="1" spc="-88" dirty="0">
              <a:solidFill>
                <a:srgbClr val="00329F"/>
              </a:solidFill>
              <a:latin typeface="Arial" panose="020B0604020202020204" pitchFamily="34" charset="0"/>
              <a:ea typeface="Bebas Neue Bold"/>
              <a:cs typeface="Arial" panose="020B0604020202020204" pitchFamily="34" charset="0"/>
              <a:sym typeface="Bebas Neue Bold"/>
            </a:endParaRPr>
          </a:p>
          <a:p>
            <a:pPr marL="342900" indent="-342900">
              <a:buAutoNum type="arabicPlain"/>
            </a:pPr>
            <a:endParaRPr lang="ru-RU" sz="1600" b="1" spc="-88" dirty="0">
              <a:solidFill>
                <a:srgbClr val="00329F"/>
              </a:solidFill>
              <a:latin typeface="Arial" panose="020B0604020202020204" pitchFamily="34" charset="0"/>
              <a:ea typeface="Bebas Neue Bold"/>
              <a:cs typeface="Arial" panose="020B0604020202020204" pitchFamily="34" charset="0"/>
              <a:sym typeface="Bebas Neue Bold"/>
            </a:endParaRPr>
          </a:p>
          <a:p>
            <a:r>
              <a:rPr lang="ru-RU" sz="1600" b="1" spc="-88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5 </a:t>
            </a:r>
            <a:r>
              <a:rPr lang="ru-RU" sz="1600" b="1" spc="-88" dirty="0" err="1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кезең</a:t>
            </a:r>
            <a:r>
              <a:rPr lang="ru-RU" sz="1600" b="1" spc="-88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6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–</a:t>
            </a:r>
            <a:r>
              <a:rPr lang="ru-RU" sz="1600" b="1" spc="-88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6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2025 </a:t>
            </a:r>
            <a:r>
              <a:rPr lang="ru-RU" sz="16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жылғы</a:t>
            </a:r>
            <a:r>
              <a:rPr lang="ru-RU" sz="16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  <a:r>
              <a:rPr lang="ru-RU" sz="16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қараша</a:t>
            </a:r>
            <a:r>
              <a:rPr lang="ru-RU" sz="16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– </a:t>
            </a:r>
            <a:r>
              <a:rPr lang="ru-RU" sz="1600" b="1" spc="-88" dirty="0" err="1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республикалық</a:t>
            </a:r>
            <a:r>
              <a:rPr lang="ru-RU" sz="16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форум</a:t>
            </a:r>
            <a:endParaRPr lang="ru-RU" sz="1600" b="1" spc="-88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Bebas Neue Bold"/>
              <a:cs typeface="Arial" panose="020B0604020202020204" pitchFamily="34" charset="0"/>
              <a:sym typeface="Bebas Neue Bold"/>
            </a:endParaRPr>
          </a:p>
          <a:p>
            <a:r>
              <a:rPr lang="ru-RU" sz="1600" b="1" spc="-88" dirty="0">
                <a:solidFill>
                  <a:srgbClr val="00329F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  <a:sym typeface="Bebas Neue Bold"/>
              </a:rPr>
              <a:t> 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F0C36996-33E1-40A1-ABB1-6C6D123B87F1}"/>
              </a:ext>
            </a:extLst>
          </p:cNvPr>
          <p:cNvSpPr txBox="1">
            <a:spLocks/>
          </p:cNvSpPr>
          <p:nvPr/>
        </p:nvSpPr>
        <p:spPr>
          <a:xfrm>
            <a:off x="229801" y="749791"/>
            <a:ext cx="5360720" cy="231307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defPPr>
              <a:defRPr lang="en-US"/>
            </a:defPPr>
            <a:lvl1pPr algn="ctr" defTabSz="914400">
              <a:lnSpc>
                <a:spcPct val="90000"/>
              </a:lnSpc>
              <a:spcBef>
                <a:spcPct val="0"/>
              </a:spcBef>
              <a:buNone/>
              <a:defRPr sz="1650" b="1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sz="1800" spc="-88" dirty="0" err="1">
                <a:solidFill>
                  <a:srgbClr val="00329F"/>
                </a:solidFill>
                <a:ea typeface="Bebas Neue Bold"/>
              </a:rPr>
              <a:t>Ата-аналар</a:t>
            </a:r>
            <a:r>
              <a:rPr lang="ru-RU" sz="1800" spc="-88" dirty="0">
                <a:solidFill>
                  <a:srgbClr val="00329F"/>
                </a:solidFill>
                <a:ea typeface="Bebas Neue Bold"/>
              </a:rPr>
              <a:t> </a:t>
            </a:r>
            <a:r>
              <a:rPr lang="ru-RU" sz="1800" spc="-88" dirty="0" err="1">
                <a:solidFill>
                  <a:srgbClr val="00329F"/>
                </a:solidFill>
                <a:ea typeface="Bebas Neue Bold"/>
              </a:rPr>
              <a:t>комитеттерінің</a:t>
            </a:r>
            <a:r>
              <a:rPr lang="ru-RU" sz="1800" spc="-88" dirty="0">
                <a:solidFill>
                  <a:srgbClr val="00329F"/>
                </a:solidFill>
                <a:ea typeface="Bebas Neue Bold"/>
              </a:rPr>
              <a:t> </a:t>
            </a:r>
            <a:r>
              <a:rPr lang="ru-RU" sz="1800" spc="-88" dirty="0" err="1">
                <a:solidFill>
                  <a:srgbClr val="00329F"/>
                </a:solidFill>
                <a:ea typeface="Bebas Neue Bold"/>
              </a:rPr>
              <a:t>отырыстары</a:t>
            </a:r>
            <a:endParaRPr lang="ru-RU" sz="1800" spc="-88" dirty="0">
              <a:solidFill>
                <a:srgbClr val="00329F"/>
              </a:solidFill>
              <a:ea typeface="Bebas Neue 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33CC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40794" y="3569692"/>
            <a:ext cx="6543675" cy="297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22"/>
              </a:lnSpc>
            </a:pPr>
            <a:endParaRPr lang="en-US" sz="2115" spc="486" dirty="0">
              <a:solidFill>
                <a:srgbClr val="FFFFFF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  <p:grpSp>
        <p:nvGrpSpPr>
          <p:cNvPr id="4" name="Group 4"/>
          <p:cNvGrpSpPr/>
          <p:nvPr/>
        </p:nvGrpSpPr>
        <p:grpSpPr>
          <a:xfrm rot="-10800000">
            <a:off x="-1143000" y="1668960"/>
            <a:ext cx="9906000" cy="5410201"/>
            <a:chOff x="0" y="0"/>
            <a:chExt cx="13614400" cy="690787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614400" cy="6907877"/>
            </a:xfrm>
            <a:custGeom>
              <a:avLst/>
              <a:gdLst/>
              <a:ahLst/>
              <a:cxnLst/>
              <a:rect l="l" t="t" r="r" b="b"/>
              <a:pathLst>
                <a:path w="13614400" h="6907877">
                  <a:moveTo>
                    <a:pt x="13614400" y="279400"/>
                  </a:moveTo>
                  <a:lnTo>
                    <a:pt x="13614400" y="0"/>
                  </a:lnTo>
                  <a:lnTo>
                    <a:pt x="0" y="0"/>
                  </a:lnTo>
                  <a:lnTo>
                    <a:pt x="0" y="6907877"/>
                  </a:lnTo>
                  <a:lnTo>
                    <a:pt x="13614400" y="6907877"/>
                  </a:lnTo>
                  <a:lnTo>
                    <a:pt x="13614400" y="279400"/>
                  </a:lnTo>
                  <a:close/>
                  <a:moveTo>
                    <a:pt x="13535659" y="279400"/>
                  </a:moveTo>
                  <a:lnTo>
                    <a:pt x="13535659" y="6829137"/>
                  </a:lnTo>
                  <a:lnTo>
                    <a:pt x="78740" y="6829137"/>
                  </a:lnTo>
                  <a:lnTo>
                    <a:pt x="78740" y="78740"/>
                  </a:lnTo>
                  <a:lnTo>
                    <a:pt x="13535661" y="78740"/>
                  </a:lnTo>
                  <a:lnTo>
                    <a:pt x="13535661" y="2794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741761"/>
            <a:ext cx="3962401" cy="3962401"/>
          </a:xfrm>
          <a:prstGeom prst="rect">
            <a:avLst/>
          </a:prstGeom>
        </p:spPr>
      </p:pic>
      <p:grpSp>
        <p:nvGrpSpPr>
          <p:cNvPr id="17" name="Group 2"/>
          <p:cNvGrpSpPr/>
          <p:nvPr/>
        </p:nvGrpSpPr>
        <p:grpSpPr>
          <a:xfrm>
            <a:off x="-685800" y="5090951"/>
            <a:ext cx="4040739" cy="1299441"/>
            <a:chOff x="562272" y="3421727"/>
            <a:chExt cx="5189869" cy="1641413"/>
          </a:xfrm>
        </p:grpSpPr>
        <p:pic>
          <p:nvPicPr>
            <p:cNvPr id="18" name="Picture 3"/>
            <p:cNvPicPr>
              <a:picLocks noChangeAspect="1"/>
            </p:cNvPicPr>
            <p:nvPr/>
          </p:nvPicPr>
          <p:blipFill rotWithShape="1">
            <a:blip r:embed="rId3">
              <a:alphaModFix amt="60000"/>
            </a:blip>
            <a:srcRect t="83" r="56405" b="41167"/>
            <a:stretch/>
          </p:blipFill>
          <p:spPr>
            <a:xfrm>
              <a:off x="562272" y="3421727"/>
              <a:ext cx="5189869" cy="1641413"/>
            </a:xfrm>
            <a:prstGeom prst="rect">
              <a:avLst/>
            </a:prstGeom>
          </p:spPr>
        </p:pic>
      </p:grp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xmlns="" id="{A59E2387-1766-4C44-9023-EA6EC95F2CBA}"/>
              </a:ext>
            </a:extLst>
          </p:cNvPr>
          <p:cNvSpPr txBox="1">
            <a:spLocks/>
          </p:cNvSpPr>
          <p:nvPr/>
        </p:nvSpPr>
        <p:spPr>
          <a:xfrm>
            <a:off x="492090" y="94452"/>
            <a:ext cx="7508910" cy="779994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+mj-cs"/>
              </a:defRPr>
            </a:lvl1pPr>
          </a:lstStyle>
          <a:p>
            <a:pPr lvl="0" defTabSz="91440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tabLst>
                <a:tab pos="630555" algn="l"/>
              </a:tabLst>
            </a:pPr>
            <a:r>
              <a:rPr lang="ru-RU" sz="2400" b="1" dirty="0">
                <a:solidFill>
                  <a:srgbClr val="FFC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Идея: </a:t>
            </a:r>
            <a:r>
              <a:rPr lang="ru-RU" sz="2400" b="1" dirty="0" err="1">
                <a:solidFill>
                  <a:srgbClr val="FFC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Ата-аналар</a:t>
            </a:r>
            <a:r>
              <a:rPr lang="ru-RU" sz="2400" b="1" dirty="0">
                <a:solidFill>
                  <a:srgbClr val="FFC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FFC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қауымдастығымен</a:t>
            </a:r>
            <a:r>
              <a:rPr lang="ru-RU" sz="2400" b="1" dirty="0">
                <a:solidFill>
                  <a:srgbClr val="FFC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FFC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өзара</a:t>
            </a:r>
            <a:r>
              <a:rPr lang="ru-RU" sz="2400" b="1" dirty="0">
                <a:solidFill>
                  <a:srgbClr val="FFC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FFC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әрекеттестіктің</a:t>
            </a:r>
            <a:r>
              <a:rPr lang="ru-RU" sz="2400" b="1" dirty="0">
                <a:solidFill>
                  <a:srgbClr val="FFC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FFC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жаңа</a:t>
            </a:r>
            <a:r>
              <a:rPr lang="ru-RU" sz="2400" b="1" dirty="0">
                <a:solidFill>
                  <a:srgbClr val="FFC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форматы</a:t>
            </a:r>
            <a:r>
              <a:rPr lang="ru-RU" sz="1800" b="1" dirty="0">
                <a:solidFill>
                  <a:srgbClr val="FFC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xmlns="" id="{A59E2387-1766-4C44-9023-EA6EC95F2CBA}"/>
              </a:ext>
            </a:extLst>
          </p:cNvPr>
          <p:cNvSpPr txBox="1">
            <a:spLocks/>
          </p:cNvSpPr>
          <p:nvPr/>
        </p:nvSpPr>
        <p:spPr>
          <a:xfrm>
            <a:off x="3657600" y="2074171"/>
            <a:ext cx="4972148" cy="3755129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+mj-cs"/>
              </a:defRPr>
            </a:lvl1pPr>
          </a:lstStyle>
          <a:p>
            <a:pPr marL="342900" indent="-34290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kk-KZ" sz="1400" spc="-88" dirty="0">
                <a:solidFill>
                  <a:schemeClr val="bg1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Ата-аналар комитеттерінің қызметіне нормативтік қолдауды жетілдіруАта-аналар комитеттерінің құрылымы, мақсаттары мен міндеттерін жаңғырту«Ата-ана – Оқушы – Мектеп» жаңа форматындағы анықтамаларға көшуАта-аналар жиналыстарын жаңа форматта ұйымдастыруМектептердегі ПППР қызметін жандандыруМектеп ата-аналар комитеттерінің республикалық ұйымын құруҚатысушылықты мониторингтеу және бағалауБіртұтас цифрлық орта құру (НОБД модулі «Ата-аналар комитеті»)</a:t>
            </a:r>
            <a:endParaRPr lang="ru-RU" sz="1400" b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6"/>
          <p:cNvSpPr txBox="1"/>
          <p:nvPr/>
        </p:nvSpPr>
        <p:spPr>
          <a:xfrm>
            <a:off x="152400" y="1162730"/>
            <a:ext cx="1524001" cy="369332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defTabSz="914400">
              <a:spcAft>
                <a:spcPts val="1000"/>
              </a:spcAft>
              <a:tabLst>
                <a:tab pos="630555" algn="l"/>
              </a:tabLst>
            </a:pPr>
            <a:r>
              <a:rPr lang="ru-RU" sz="2400" b="1" dirty="0">
                <a:solidFill>
                  <a:srgbClr val="FFC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Bebas Neue Bold"/>
              </a:rPr>
              <a:t>МАҚСАТ:</a:t>
            </a:r>
            <a:endParaRPr lang="en-US" sz="2400" b="1" dirty="0">
              <a:solidFill>
                <a:srgbClr val="FFC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  <a:sym typeface="Bebas Neue Bold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447800" y="1115080"/>
            <a:ext cx="7467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spc="-88" dirty="0" err="1">
                <a:solidFill>
                  <a:schemeClr val="bg1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Жауапты</a:t>
            </a:r>
            <a:r>
              <a:rPr lang="ru-RU" sz="1400" spc="-88" dirty="0">
                <a:solidFill>
                  <a:schemeClr val="bg1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 </a:t>
            </a:r>
            <a:r>
              <a:rPr lang="ru-RU" sz="1400" spc="-88" dirty="0" err="1">
                <a:solidFill>
                  <a:schemeClr val="bg1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және</a:t>
            </a:r>
            <a:r>
              <a:rPr lang="ru-RU" sz="1400" spc="-88" dirty="0">
                <a:solidFill>
                  <a:schemeClr val="bg1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 </a:t>
            </a:r>
            <a:r>
              <a:rPr lang="ru-RU" sz="1400" spc="-88" dirty="0" err="1">
                <a:solidFill>
                  <a:schemeClr val="bg1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оңтайлы</a:t>
            </a:r>
            <a:r>
              <a:rPr lang="ru-RU" sz="1400" spc="-88" dirty="0">
                <a:solidFill>
                  <a:schemeClr val="bg1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 </a:t>
            </a:r>
            <a:r>
              <a:rPr lang="ru-RU" sz="1400" spc="-88" dirty="0" err="1">
                <a:solidFill>
                  <a:schemeClr val="bg1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ата-аналықты</a:t>
            </a:r>
            <a:r>
              <a:rPr lang="ru-RU" sz="1400" spc="-88" dirty="0">
                <a:solidFill>
                  <a:schemeClr val="bg1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 </a:t>
            </a:r>
            <a:r>
              <a:rPr lang="ru-RU" sz="1400" spc="-88" dirty="0" err="1">
                <a:solidFill>
                  <a:schemeClr val="bg1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қалыптастыруға</a:t>
            </a:r>
            <a:r>
              <a:rPr lang="ru-RU" sz="1400" spc="-88" dirty="0">
                <a:solidFill>
                  <a:schemeClr val="bg1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 </a:t>
            </a:r>
            <a:r>
              <a:rPr lang="ru-RU" sz="1400" spc="-88" dirty="0" err="1">
                <a:solidFill>
                  <a:schemeClr val="bg1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жәрдемдесу</a:t>
            </a:r>
            <a:r>
              <a:rPr lang="ru-RU" sz="1400" spc="-88" dirty="0">
                <a:solidFill>
                  <a:schemeClr val="bg1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, </a:t>
            </a:r>
            <a:r>
              <a:rPr lang="ru-RU" sz="1400" spc="-88" dirty="0" err="1">
                <a:solidFill>
                  <a:schemeClr val="bg1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ата-аналар</a:t>
            </a:r>
            <a:r>
              <a:rPr lang="ru-RU" sz="1400" spc="-88" dirty="0">
                <a:solidFill>
                  <a:schemeClr val="bg1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 </a:t>
            </a:r>
            <a:r>
              <a:rPr lang="ru-RU" sz="1400" spc="-88" dirty="0" err="1">
                <a:solidFill>
                  <a:schemeClr val="bg1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комитеттерінің</a:t>
            </a:r>
            <a:r>
              <a:rPr lang="ru-RU" sz="1400" spc="-88" dirty="0">
                <a:solidFill>
                  <a:schemeClr val="bg1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 </a:t>
            </a:r>
            <a:r>
              <a:rPr lang="ru-RU" sz="1400" spc="-88" dirty="0" err="1">
                <a:solidFill>
                  <a:schemeClr val="bg1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балаларды</a:t>
            </a:r>
            <a:r>
              <a:rPr lang="ru-RU" sz="1400" spc="-88" dirty="0">
                <a:solidFill>
                  <a:schemeClr val="bg1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 </a:t>
            </a:r>
            <a:r>
              <a:rPr lang="ru-RU" sz="1400" spc="-88" dirty="0" err="1">
                <a:solidFill>
                  <a:schemeClr val="bg1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тәрбиелеудегі</a:t>
            </a:r>
            <a:r>
              <a:rPr lang="ru-RU" sz="1400" spc="-88" dirty="0">
                <a:solidFill>
                  <a:schemeClr val="bg1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 </a:t>
            </a:r>
            <a:r>
              <a:rPr lang="ru-RU" sz="1400" spc="-88" dirty="0" err="1">
                <a:solidFill>
                  <a:schemeClr val="bg1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белсенділігін</a:t>
            </a:r>
            <a:r>
              <a:rPr lang="ru-RU" sz="1400" spc="-88" dirty="0">
                <a:solidFill>
                  <a:schemeClr val="bg1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 </a:t>
            </a:r>
            <a:r>
              <a:rPr lang="ru-RU" sz="1400" spc="-88" dirty="0" err="1">
                <a:solidFill>
                  <a:schemeClr val="bg1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арттыру</a:t>
            </a:r>
            <a:r>
              <a:rPr lang="ru-RU" sz="1400" spc="-88" dirty="0">
                <a:solidFill>
                  <a:schemeClr val="bg1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, </a:t>
            </a:r>
            <a:r>
              <a:rPr lang="ru-RU" sz="1400" spc="-88" dirty="0" err="1">
                <a:solidFill>
                  <a:schemeClr val="bg1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ата-аналарды</a:t>
            </a:r>
            <a:r>
              <a:rPr lang="ru-RU" sz="1400" spc="-88" dirty="0">
                <a:solidFill>
                  <a:schemeClr val="bg1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 </a:t>
            </a:r>
            <a:r>
              <a:rPr lang="ru-RU" sz="1400" spc="-88" dirty="0" err="1">
                <a:solidFill>
                  <a:schemeClr val="bg1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мектеп</a:t>
            </a:r>
            <a:r>
              <a:rPr lang="ru-RU" sz="1400" spc="-88" dirty="0">
                <a:solidFill>
                  <a:schemeClr val="bg1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 </a:t>
            </a:r>
            <a:r>
              <a:rPr lang="ru-RU" sz="1400" spc="-88" dirty="0" err="1">
                <a:solidFill>
                  <a:schemeClr val="bg1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өміріне</a:t>
            </a:r>
            <a:r>
              <a:rPr lang="ru-RU" sz="1400" spc="-88" dirty="0">
                <a:solidFill>
                  <a:schemeClr val="bg1"/>
                </a:solidFill>
                <a:latin typeface="Arial" panose="020B0604020202020204" pitchFamily="34" charset="0"/>
                <a:ea typeface="Bebas Neue Bold"/>
                <a:cs typeface="Arial" panose="020B0604020202020204" pitchFamily="34" charset="0"/>
              </a:rPr>
              <a:t> тарту</a:t>
            </a:r>
          </a:p>
        </p:txBody>
      </p:sp>
      <p:pic>
        <p:nvPicPr>
          <p:cNvPr id="23" name="Picture 3"/>
          <p:cNvPicPr>
            <a:picLocks noChangeAspect="1"/>
          </p:cNvPicPr>
          <p:nvPr/>
        </p:nvPicPr>
        <p:blipFill rotWithShape="1">
          <a:blip r:embed="rId3">
            <a:alphaModFix amt="60000"/>
          </a:blip>
          <a:srcRect t="83" r="56405" b="41167"/>
          <a:stretch/>
        </p:blipFill>
        <p:spPr>
          <a:xfrm>
            <a:off x="-469532" y="1949034"/>
            <a:ext cx="873091" cy="4162206"/>
          </a:xfrm>
          <a:prstGeom prst="rect">
            <a:avLst/>
          </a:prstGeom>
        </p:spPr>
      </p:pic>
      <p:sp>
        <p:nvSpPr>
          <p:cNvPr id="24" name="Freeform 5"/>
          <p:cNvSpPr/>
          <p:nvPr/>
        </p:nvSpPr>
        <p:spPr>
          <a:xfrm rot="10800000">
            <a:off x="-248606" y="-438103"/>
            <a:ext cx="8478206" cy="1447802"/>
          </a:xfrm>
          <a:custGeom>
            <a:avLst/>
            <a:gdLst/>
            <a:ahLst/>
            <a:cxnLst/>
            <a:rect l="l" t="t" r="r" b="b"/>
            <a:pathLst>
              <a:path w="13614400" h="6907877">
                <a:moveTo>
                  <a:pt x="13614400" y="279400"/>
                </a:moveTo>
                <a:lnTo>
                  <a:pt x="13614400" y="0"/>
                </a:lnTo>
                <a:lnTo>
                  <a:pt x="0" y="0"/>
                </a:lnTo>
                <a:lnTo>
                  <a:pt x="0" y="6907877"/>
                </a:lnTo>
                <a:lnTo>
                  <a:pt x="13614400" y="6907877"/>
                </a:lnTo>
                <a:lnTo>
                  <a:pt x="13614400" y="279400"/>
                </a:lnTo>
                <a:close/>
                <a:moveTo>
                  <a:pt x="13535659" y="279400"/>
                </a:moveTo>
                <a:lnTo>
                  <a:pt x="13535659" y="6829137"/>
                </a:lnTo>
                <a:lnTo>
                  <a:pt x="78740" y="6829137"/>
                </a:lnTo>
                <a:lnTo>
                  <a:pt x="78740" y="78740"/>
                </a:lnTo>
                <a:lnTo>
                  <a:pt x="13535661" y="78740"/>
                </a:lnTo>
                <a:lnTo>
                  <a:pt x="13535661" y="279400"/>
                </a:lnTo>
                <a:close/>
              </a:path>
            </a:pathLst>
          </a:custGeom>
          <a:solidFill>
            <a:srgbClr val="FFFFFF"/>
          </a:solidFill>
          <a:ln w="38100">
            <a:solidFill>
              <a:schemeClr val="bg1"/>
            </a:solidFill>
          </a:ln>
        </p:spPr>
      </p:sp>
      <p:sp>
        <p:nvSpPr>
          <p:cNvPr id="15" name="TextBox 6"/>
          <p:cNvSpPr txBox="1"/>
          <p:nvPr/>
        </p:nvSpPr>
        <p:spPr>
          <a:xfrm>
            <a:off x="4190999" y="1790700"/>
            <a:ext cx="1905001" cy="369332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defTabSz="914400">
              <a:spcAft>
                <a:spcPts val="1000"/>
              </a:spcAft>
              <a:tabLst>
                <a:tab pos="630555" algn="l"/>
              </a:tabLst>
            </a:pPr>
            <a:r>
              <a:rPr lang="ru-RU" sz="2400" b="1" dirty="0">
                <a:solidFill>
                  <a:srgbClr val="FFC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Bebas Neue Bold"/>
              </a:rPr>
              <a:t>МІНДЕТТЕР:</a:t>
            </a:r>
            <a:endParaRPr lang="en-US" sz="2400" b="1" dirty="0">
              <a:solidFill>
                <a:srgbClr val="FFC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  <a:sym typeface="Bebas Neue Bold"/>
            </a:endParaRPr>
          </a:p>
        </p:txBody>
      </p:sp>
    </p:spTree>
    <p:extLst>
      <p:ext uri="{BB962C8B-B14F-4D97-AF65-F5344CB8AC3E}">
        <p14:creationId xmlns:p14="http://schemas.microsoft.com/office/powerpoint/2010/main" val="8534321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1633</TotalTime>
  <Words>1075</Words>
  <Application>Microsoft Office PowerPoint</Application>
  <PresentationFormat>Экран (16:10)</PresentationFormat>
  <Paragraphs>165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Wingdings</vt:lpstr>
      <vt:lpstr>Bebas Neue</vt:lpstr>
      <vt:lpstr>Inter</vt:lpstr>
      <vt:lpstr>Calibri</vt:lpstr>
      <vt:lpstr>Bebas Neue Bold</vt:lpstr>
      <vt:lpstr>Office Theme</vt:lpstr>
      <vt:lpstr>Ата-аналарға педагогикалық қолдау көрсету орталығы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Ата-аналар жиналыстарының  ЖАҢА ФОРМАТЫ МЕН МАЗМҰНЫ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White Camera Brand Guideline Presentation</dc:title>
  <dc:creator>Ибраева Стэлла Амангельдиевна</dc:creator>
  <cp:lastModifiedBy>Magavina</cp:lastModifiedBy>
  <cp:revision>87</cp:revision>
  <cp:lastPrinted>2025-06-23T11:43:38Z</cp:lastPrinted>
  <dcterms:created xsi:type="dcterms:W3CDTF">2006-08-16T00:00:00Z</dcterms:created>
  <dcterms:modified xsi:type="dcterms:W3CDTF">2025-09-12T10:37:02Z</dcterms:modified>
  <dc:identifier>DAGrKx6oxVY</dc:identifier>
</cp:coreProperties>
</file>