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62" r:id="rId3"/>
    <p:sldId id="263" r:id="rId4"/>
    <p:sldId id="261" r:id="rId5"/>
    <p:sldId id="265" r:id="rId6"/>
    <p:sldId id="264" r:id="rId7"/>
    <p:sldId id="266" r:id="rId8"/>
    <p:sldId id="267" r:id="rId9"/>
    <p:sldId id="268" r:id="rId10"/>
    <p:sldId id="269" r:id="rId11"/>
    <p:sldId id="271" r:id="rId12"/>
    <p:sldId id="270" r:id="rId13"/>
    <p:sldId id="260" r:id="rId14"/>
    <p:sldId id="25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7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7374" y="241954"/>
            <a:ext cx="1819275" cy="142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662844"/>
            <a:ext cx="4286250" cy="603885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8A64F-989F-4F8C-BC2E-E2DB86B2479B}" type="datetimeFigureOut">
              <a:rPr lang="ru-RU" smtClean="0"/>
              <a:t>20.12.2017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F76C-A078-43C8-AC75-91AAEF7832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247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3933056"/>
            <a:ext cx="1950686" cy="27514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70074"/>
            <a:ext cx="8229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8A64F-989F-4F8C-BC2E-E2DB86B2479B}" type="datetimeFigureOut">
              <a:rPr lang="ru-RU" smtClean="0"/>
              <a:t>20.12.2017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F76C-A078-43C8-AC75-91AAEF7832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617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4288" y="188640"/>
            <a:ext cx="1819275" cy="142875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8A64F-989F-4F8C-BC2E-E2DB86B2479B}" type="datetimeFigureOut">
              <a:rPr lang="ru-RU" smtClean="0"/>
              <a:t>20.12.2017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F76C-A078-43C8-AC75-91AAEF7832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016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8A64F-989F-4F8C-BC2E-E2DB86B2479B}" type="datetimeFigureOut">
              <a:rPr lang="ru-RU" smtClean="0"/>
              <a:t>20.12.2017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F76C-A078-43C8-AC75-91AAEF7832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6432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8A64F-989F-4F8C-BC2E-E2DB86B2479B}" type="datetimeFigureOut">
              <a:rPr lang="ru-RU" smtClean="0"/>
              <a:t>20.12.2017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F76C-A078-43C8-AC75-91AAEF7832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6592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8A64F-989F-4F8C-BC2E-E2DB86B2479B}" type="datetimeFigureOut">
              <a:rPr lang="ru-RU" smtClean="0"/>
              <a:t>20.12.2017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F76C-A078-43C8-AC75-91AAEF7832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800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9" y="4077072"/>
            <a:ext cx="1846766" cy="26049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058" y="188640"/>
            <a:ext cx="1377505" cy="1081810"/>
          </a:xfrm>
          <a:prstGeom prst="rect">
            <a:avLst/>
          </a:prstGeom>
        </p:spPr>
      </p:pic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8A64F-989F-4F8C-BC2E-E2DB86B2479B}" type="datetimeFigureOut">
              <a:rPr lang="ru-RU" smtClean="0"/>
              <a:t>20.12.2017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F76C-A078-43C8-AC75-91AAEF7832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4561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8A64F-989F-4F8C-BC2E-E2DB86B2479B}" type="datetimeFigureOut">
              <a:rPr lang="ru-RU" smtClean="0"/>
              <a:t>20.12.2017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F76C-A078-43C8-AC75-91AAEF7832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263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8A64F-989F-4F8C-BC2E-E2DB86B2479B}" type="datetimeFigureOut">
              <a:rPr lang="ru-RU" smtClean="0"/>
              <a:t>20.12.2017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F76C-A078-43C8-AC75-91AAEF7832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241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8A64F-989F-4F8C-BC2E-E2DB86B2479B}" type="datetimeFigureOut">
              <a:rPr lang="ru-RU" smtClean="0"/>
              <a:t>20.12.2017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F76C-A078-43C8-AC75-91AAEF7832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1675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8A64F-989F-4F8C-BC2E-E2DB86B2479B}" type="datetimeFigureOut">
              <a:rPr lang="ru-RU" smtClean="0"/>
              <a:t>20.12.2017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F76C-A078-43C8-AC75-91AAEF7832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1243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055386" y="6575303"/>
            <a:ext cx="10695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Ekaterina050466</a:t>
            </a:r>
            <a:endParaRPr lang="ru-RU" sz="10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8A64F-989F-4F8C-BC2E-E2DB86B2479B}" type="datetimeFigureOut">
              <a:rPr lang="ru-RU" smtClean="0"/>
              <a:t>20.12.2017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8BF76C-A078-43C8-AC75-91AAEF7832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394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1.png"/><Relationship Id="rId4" Type="http://schemas.openxmlformats.org/officeDocument/2006/relationships/image" Target="../media/image10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548680"/>
            <a:ext cx="7772400" cy="108012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Фразеологизмы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60032" y="5085184"/>
            <a:ext cx="4283968" cy="1032520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Мастер-класс.</a:t>
            </a:r>
          </a:p>
          <a:p>
            <a:pPr algn="l"/>
            <a:r>
              <a:rPr lang="ru-RU" dirty="0" smtClean="0"/>
              <a:t>Выполнила: учитель начальных классов АСШ №2 ,Михайлова Юлия Николаевна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148064" y="1700808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Использование фразеологизмов на уроках русского языка.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9750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7400" y="802770"/>
            <a:ext cx="82296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b="1" dirty="0">
                <a:latin typeface="Times New Roman"/>
                <a:ea typeface="Times New Roman"/>
                <a:cs typeface="Times New Roman"/>
              </a:rPr>
              <a:t>I</a:t>
            </a:r>
            <a:r>
              <a:rPr lang="ru-RU" b="1" dirty="0" smtClean="0">
                <a:latin typeface="Times New Roman"/>
                <a:ea typeface="Times New Roman"/>
                <a:cs typeface="Times New Roman"/>
              </a:rPr>
              <a:t>. Постановка проблемы</a:t>
            </a:r>
            <a:r>
              <a:rPr lang="ru-RU" sz="3600" dirty="0">
                <a:latin typeface="Calibri"/>
                <a:ea typeface="Times New Roman"/>
                <a:cs typeface="Times New Roman"/>
              </a:rPr>
              <a:t/>
            </a:r>
            <a:br>
              <a:rPr lang="ru-RU" sz="3600" dirty="0">
                <a:latin typeface="Calibri"/>
                <a:ea typeface="Times New Roman"/>
                <a:cs typeface="Times New Roman"/>
              </a:rPr>
            </a:br>
            <a:endParaRPr lang="ru-RU" dirty="0"/>
          </a:p>
        </p:txBody>
      </p:sp>
      <p:pic>
        <p:nvPicPr>
          <p:cNvPr id="1026" name="Picture 2" descr="http://animashki.org/uploads/posts/2016-07/1467659187_3165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440" y="3835093"/>
            <a:ext cx="2501255" cy="3022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11920" y="1772816"/>
            <a:ext cx="7776864" cy="2538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latin typeface="Times New Roman"/>
                <a:ea typeface="Times New Roman"/>
                <a:cs typeface="Times New Roman"/>
              </a:rPr>
              <a:t>«Четырехлетняя Светлана спросила у матери, скоро ли наступит лето. </a:t>
            </a:r>
            <a:endParaRPr lang="ru-RU" sz="28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latin typeface="Times New Roman"/>
                <a:ea typeface="Times New Roman"/>
                <a:cs typeface="Times New Roman"/>
              </a:rPr>
              <a:t>- Скоро. Ты и оглянуться не успеешь.</a:t>
            </a:r>
            <a:endParaRPr lang="ru-RU" sz="28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latin typeface="Times New Roman"/>
                <a:ea typeface="Times New Roman"/>
                <a:cs typeface="Times New Roman"/>
              </a:rPr>
              <a:t>Светлана стала как-то странно вертеться.</a:t>
            </a:r>
            <a:endParaRPr lang="ru-RU" sz="28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latin typeface="Times New Roman"/>
                <a:ea typeface="Times New Roman"/>
                <a:cs typeface="Times New Roman"/>
              </a:rPr>
              <a:t>- Я оглядываюсь, оглядываюсь, а лета все нет…</a:t>
            </a:r>
            <a:endParaRPr lang="ru-RU" sz="2800" dirty="0">
              <a:effectLst/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660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ages.myshared.ru/9/909851/slide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88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0045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1600681"/>
            <a:ext cx="65527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Найди концовку фразеологизма.</a:t>
            </a:r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Ни  пуха….                                     …на уши.</a:t>
            </a:r>
          </a:p>
          <a:p>
            <a:r>
              <a:rPr lang="ru-RU" dirty="0" smtClean="0"/>
              <a:t>Ум хорошо…                                 …не далеко падает.</a:t>
            </a:r>
          </a:p>
          <a:p>
            <a:r>
              <a:rPr lang="ru-RU" dirty="0" smtClean="0"/>
              <a:t>Вешать лапшу…                           …ни пера.</a:t>
            </a:r>
          </a:p>
          <a:p>
            <a:r>
              <a:rPr lang="ru-RU" dirty="0" smtClean="0"/>
              <a:t>Яблоко от яблони…                      …а два – лучше.</a:t>
            </a:r>
            <a:endParaRPr lang="ru-RU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347864" y="2616343"/>
            <a:ext cx="2340260" cy="5246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3563888" y="2943586"/>
            <a:ext cx="1836204" cy="4680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V="1">
            <a:off x="3851920" y="2636912"/>
            <a:ext cx="1548172" cy="6030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4211960" y="2996952"/>
            <a:ext cx="1188132" cy="4860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165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548680"/>
            <a:ext cx="82296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b="1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I</a:t>
            </a:r>
            <a:r>
              <a:rPr lang="en-US" b="1" dirty="0" smtClean="0">
                <a:latin typeface="Times New Roman"/>
                <a:ea typeface="Times New Roman"/>
                <a:cs typeface="Times New Roman"/>
              </a:rPr>
              <a:t>I</a:t>
            </a:r>
            <a:r>
              <a:rPr lang="ru-RU" b="1" dirty="0" smtClean="0">
                <a:latin typeface="Times New Roman"/>
                <a:ea typeface="Times New Roman"/>
                <a:cs typeface="Times New Roman"/>
              </a:rPr>
              <a:t>. Определение целей. </a:t>
            </a:r>
            <a:br>
              <a:rPr lang="ru-RU" b="1" dirty="0" smtClean="0">
                <a:latin typeface="Times New Roman"/>
                <a:ea typeface="Times New Roman"/>
                <a:cs typeface="Times New Roman"/>
              </a:rPr>
            </a:br>
            <a:r>
              <a:rPr lang="ru-RU" b="1" dirty="0" smtClean="0">
                <a:latin typeface="Times New Roman"/>
                <a:ea typeface="Times New Roman"/>
                <a:cs typeface="Times New Roman"/>
              </a:rPr>
              <a:t>Постановка задачи.</a:t>
            </a:r>
            <a:r>
              <a:rPr lang="ru-RU" sz="3600" dirty="0">
                <a:latin typeface="Calibri"/>
                <a:ea typeface="Times New Roman"/>
                <a:cs typeface="Times New Roman"/>
              </a:rPr>
              <a:t/>
            </a:r>
            <a:br>
              <a:rPr lang="ru-RU" sz="3600" dirty="0">
                <a:latin typeface="Calibri"/>
                <a:ea typeface="Times New Roman"/>
                <a:cs typeface="Times New Roman"/>
              </a:rPr>
            </a:br>
            <a:endParaRPr lang="ru-RU" dirty="0"/>
          </a:p>
        </p:txBody>
      </p:sp>
      <p:pic>
        <p:nvPicPr>
          <p:cNvPr id="1026" name="Picture 2" descr="http://animashki.org/uploads/posts/2016-07/1467659187_3165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212976"/>
            <a:ext cx="2501255" cy="3022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11560" y="1700808"/>
            <a:ext cx="6192688" cy="4458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Узнаем……</a:t>
            </a:r>
          </a:p>
          <a:p>
            <a:endParaRPr lang="ru-RU" dirty="0" smtClean="0"/>
          </a:p>
          <a:p>
            <a:r>
              <a:rPr lang="ru-RU" dirty="0" smtClean="0"/>
              <a:t>Будем учиться……..</a:t>
            </a:r>
          </a:p>
          <a:p>
            <a:endParaRPr lang="ru-RU" dirty="0"/>
          </a:p>
          <a:p>
            <a:r>
              <a:rPr lang="ru-RU" dirty="0" smtClean="0"/>
              <a:t>Сможем обогащать……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i="1" dirty="0" smtClean="0">
                <a:latin typeface="Times New Roman"/>
                <a:ea typeface="Times New Roman"/>
                <a:cs typeface="Times New Roman"/>
              </a:rPr>
              <a:t>                  Наша </a:t>
            </a:r>
            <a:r>
              <a:rPr lang="ru-RU" b="1" i="1" dirty="0">
                <a:latin typeface="Times New Roman"/>
                <a:ea typeface="Times New Roman"/>
                <a:cs typeface="Times New Roman"/>
              </a:rPr>
              <a:t>задача – узнать как можно больше о </a:t>
            </a:r>
            <a:r>
              <a:rPr lang="ru-RU" b="1" i="1" dirty="0" smtClean="0">
                <a:latin typeface="Times New Roman"/>
                <a:ea typeface="Times New Roman"/>
                <a:cs typeface="Times New Roman"/>
              </a:rPr>
              <a:t>          фразеологизмах</a:t>
            </a:r>
            <a:r>
              <a:rPr lang="ru-RU" b="1" i="1" dirty="0">
                <a:latin typeface="Times New Roman"/>
                <a:ea typeface="Times New Roman"/>
                <a:cs typeface="Times New Roman"/>
              </a:rPr>
              <a:t>, проведя определённую  работу.</a:t>
            </a:r>
            <a:endParaRPr lang="ru-RU" sz="1400" dirty="0">
              <a:latin typeface="Calibri"/>
              <a:ea typeface="Times New Roman"/>
              <a:cs typeface="Times New Roman"/>
            </a:endParaRP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3152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20785579">
            <a:off x="1212525" y="2616913"/>
            <a:ext cx="7045579" cy="271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40"/>
              </a:lnSpc>
              <a:spcBef>
                <a:spcPts val="480"/>
              </a:spcBef>
              <a:spcAft>
                <a:spcPts val="600"/>
              </a:spcAft>
            </a:pPr>
            <a:r>
              <a:rPr lang="en-US" sz="2800" b="1" dirty="0">
                <a:latin typeface="Times New Roman"/>
                <a:ea typeface="Times New Roman"/>
                <a:cs typeface="Times New Roman"/>
              </a:rPr>
              <a:t>III</a:t>
            </a:r>
            <a:r>
              <a:rPr lang="ru-RU" sz="2800" b="1" dirty="0" smtClean="0">
                <a:latin typeface="Times New Roman"/>
                <a:ea typeface="Times New Roman"/>
                <a:cs typeface="Times New Roman"/>
              </a:rPr>
              <a:t>. Выявление </a:t>
            </a:r>
            <a:r>
              <a:rPr lang="ru-RU" sz="2800" b="1" dirty="0">
                <a:latin typeface="Times New Roman"/>
                <a:ea typeface="Times New Roman"/>
                <a:cs typeface="Times New Roman"/>
              </a:rPr>
              <a:t>источников информации.</a:t>
            </a:r>
            <a:endParaRPr lang="ru-RU" sz="28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212976"/>
            <a:ext cx="2500313" cy="302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2350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20894007">
            <a:off x="532835" y="702016"/>
            <a:ext cx="69115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000000"/>
                </a:solidFill>
                <a:latin typeface="Times New Roman"/>
                <a:ea typeface="Times New Roman"/>
              </a:rPr>
              <a:t>IV</a:t>
            </a:r>
            <a:r>
              <a:rPr lang="ru-RU" sz="3600" b="1" dirty="0">
                <a:solidFill>
                  <a:srgbClr val="000000"/>
                </a:solidFill>
                <a:latin typeface="Times New Roman"/>
                <a:ea typeface="Times New Roman"/>
              </a:rPr>
              <a:t>. Распределение по группам</a:t>
            </a:r>
            <a:r>
              <a:rPr lang="ru-RU" b="1" dirty="0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547664" y="1916832"/>
            <a:ext cx="7416824" cy="94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u="sng" dirty="0">
                <a:latin typeface="Times New Roman"/>
                <a:ea typeface="Calibri"/>
                <a:cs typeface="Times New Roman"/>
              </a:rPr>
              <a:t>Художники 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- ваша задача создать иллюстрированный словарь тех фразеологизмов, которые я вам дам.</a:t>
            </a:r>
            <a:endParaRPr lang="ru-RU" sz="24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93984" y="3068960"/>
            <a:ext cx="7560840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  <a:spcAft>
                <a:spcPts val="1000"/>
              </a:spcAft>
            </a:pPr>
            <a:r>
              <a:rPr lang="ru-RU" sz="2400" b="1" u="sng" dirty="0">
                <a:latin typeface="Times New Roman"/>
                <a:ea typeface="Times New Roman"/>
                <a:cs typeface="Times New Roman"/>
              </a:rPr>
              <a:t>Писатели</a:t>
            </a:r>
            <a:r>
              <a:rPr lang="ru-RU" sz="2400" b="1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- ваша задача написать сочинение</a:t>
            </a:r>
            <a:r>
              <a:rPr lang="ru-RU" sz="2400" b="1" kern="1800" dirty="0">
                <a:solidFill>
                  <a:srgbClr val="6699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kern="1800" dirty="0">
                <a:latin typeface="Times New Roman"/>
                <a:ea typeface="Times New Roman"/>
                <a:cs typeface="Times New Roman"/>
              </a:rPr>
              <a:t>на тему «Школьная жизнь»,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в котором вы используете </a:t>
            </a:r>
            <a:r>
              <a:rPr lang="ru-RU" sz="2400" dirty="0" smtClean="0">
                <a:latin typeface="Times New Roman"/>
                <a:ea typeface="Times New Roman"/>
                <a:cs typeface="Times New Roman"/>
              </a:rPr>
              <a:t> фразеологизмы, которые я вам дам.   </a:t>
            </a:r>
            <a:r>
              <a:rPr lang="ru-RU" sz="2400" b="1" kern="1800" dirty="0" smtClean="0">
                <a:solidFill>
                  <a:srgbClr val="669900"/>
                </a:solidFill>
                <a:latin typeface="Times New Roman"/>
                <a:ea typeface="Times New Roman"/>
                <a:cs typeface="Times New Roman"/>
              </a:rPr>
              <a:t> </a:t>
            </a:r>
            <a:endParaRPr lang="ru-RU" sz="24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67744" y="4705568"/>
            <a:ext cx="67687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>
                <a:solidFill>
                  <a:srgbClr val="000000"/>
                </a:solidFill>
                <a:latin typeface="Times New Roman"/>
                <a:ea typeface="Times New Roman"/>
              </a:rPr>
              <a:t>«</a:t>
            </a:r>
            <a:r>
              <a:rPr lang="ru-RU" sz="2400" b="1" u="sng" dirty="0" smtClean="0">
                <a:solidFill>
                  <a:srgbClr val="000000"/>
                </a:solidFill>
                <a:latin typeface="Times New Roman"/>
                <a:ea typeface="Times New Roman"/>
              </a:rPr>
              <a:t>Исследователи - искатели»,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используя словари находите фразеологизмы, которые получите, объясняете  их происхождение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7432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35696" y="116632"/>
            <a:ext cx="5437514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Bef>
                <a:spcPts val="150"/>
              </a:spcBef>
              <a:spcAft>
                <a:spcPts val="1000"/>
              </a:spcAft>
            </a:pPr>
            <a:r>
              <a:rPr lang="en-US" sz="36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V</a:t>
            </a:r>
            <a:r>
              <a:rPr lang="ru-RU" sz="36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Критерии </a:t>
            </a:r>
            <a:r>
              <a:rPr lang="ru-RU" sz="36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оценивания</a:t>
            </a:r>
            <a:r>
              <a:rPr lang="ru-RU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lang="ru-RU" sz="14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4928" y="961924"/>
            <a:ext cx="8272744" cy="3403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40"/>
              </a:lnSpc>
              <a:spcBef>
                <a:spcPts val="480"/>
              </a:spcBef>
              <a:spcAft>
                <a:spcPts val="600"/>
              </a:spcAft>
            </a:pPr>
            <a:r>
              <a:rPr lang="ru-RU" sz="2800" b="1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r>
              <a:rPr lang="ru-RU" sz="2800" b="1" u="sng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мение </a:t>
            </a:r>
            <a:r>
              <a:rPr lang="ru-RU" sz="2800" b="1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работать в </a:t>
            </a:r>
            <a:r>
              <a:rPr lang="ru-RU" sz="2800" b="1" u="sng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группе</a:t>
            </a:r>
          </a:p>
          <a:p>
            <a:pPr>
              <a:lnSpc>
                <a:spcPts val="1440"/>
              </a:lnSpc>
              <a:spcBef>
                <a:spcPts val="480"/>
              </a:spcBef>
              <a:spcAft>
                <a:spcPts val="600"/>
              </a:spcAft>
            </a:pPr>
            <a:endParaRPr lang="ru-RU" sz="2800" dirty="0">
              <a:latin typeface="Calibri"/>
              <a:ea typeface="Times New Roman"/>
              <a:cs typeface="Times New Roman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v"/>
            </a:pP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не  </a:t>
            </a:r>
            <a:r>
              <a:rPr lang="ru-RU" sz="28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участвовал - </a:t>
            </a:r>
            <a:r>
              <a:rPr lang="ru-RU" sz="2800" b="1" u="sng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0 </a:t>
            </a:r>
            <a:r>
              <a:rPr lang="ru-RU" sz="2800" b="1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б</a:t>
            </a:r>
            <a:endParaRPr lang="ru-RU" sz="2800" b="1" u="sng" dirty="0">
              <a:latin typeface="Calibri"/>
              <a:ea typeface="Times New Roman"/>
              <a:cs typeface="Times New Roman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v"/>
            </a:pP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распределение функций не было,  делал,  что считал </a:t>
            </a:r>
            <a:r>
              <a:rPr lang="ru-RU" sz="28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нужным - </a:t>
            </a:r>
            <a:r>
              <a:rPr lang="ru-RU" sz="2800" b="1" u="sng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1б</a:t>
            </a:r>
            <a:endParaRPr lang="ru-RU" sz="2800" b="1" u="sng" dirty="0">
              <a:latin typeface="Calibri"/>
              <a:ea typeface="Times New Roman"/>
              <a:cs typeface="Times New Roman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v"/>
            </a:pP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распределение функций  было, имел и </a:t>
            </a:r>
            <a:r>
              <a:rPr lang="ru-RU" sz="28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    выполнял </a:t>
            </a: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свою </a:t>
            </a:r>
            <a:r>
              <a:rPr lang="ru-RU" sz="28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работу -  </a:t>
            </a:r>
            <a:r>
              <a:rPr lang="ru-RU" sz="2800" b="1" u="sng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2б</a:t>
            </a:r>
            <a:endParaRPr lang="ru-RU" sz="2800" b="1" u="sng" dirty="0">
              <a:effectLst/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4459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20923053">
            <a:off x="745940" y="1784127"/>
            <a:ext cx="75405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latin typeface="Times New Roman"/>
                <a:ea typeface="Calibri"/>
              </a:rPr>
              <a:t>VI</a:t>
            </a:r>
            <a:r>
              <a:rPr lang="ru-RU" sz="3600" b="1" dirty="0" smtClean="0">
                <a:latin typeface="Times New Roman"/>
                <a:ea typeface="Calibri"/>
              </a:rPr>
              <a:t>. </a:t>
            </a:r>
            <a:r>
              <a:rPr lang="ru-RU" sz="3600" b="1" dirty="0">
                <a:latin typeface="Times New Roman"/>
                <a:ea typeface="Calibri"/>
              </a:rPr>
              <a:t>Выполнение работы в группах</a:t>
            </a:r>
            <a:endParaRPr lang="ru-RU" sz="3600" dirty="0"/>
          </a:p>
        </p:txBody>
      </p:sp>
      <p:pic>
        <p:nvPicPr>
          <p:cNvPr id="5122" name="Picture 2" descr="https://media.giphy.com/media/VmcDUIDtxTXYk/source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708920"/>
            <a:ext cx="4762500" cy="4000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Muzyka_bez_slov_http_musvkontakte_ru_-_Krasivaya_muzyka_Dlya_zagruzki_vospolzujtes_ssylkoj_http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75656" y="6165304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88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68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20690966">
            <a:off x="1545478" y="1747521"/>
            <a:ext cx="61232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latin typeface="Times New Roman"/>
                <a:ea typeface="Calibri"/>
              </a:rPr>
              <a:t> </a:t>
            </a:r>
            <a:r>
              <a:rPr lang="en-US" sz="3600" b="1" dirty="0" smtClean="0">
                <a:solidFill>
                  <a:prstClr val="black"/>
                </a:solidFill>
                <a:latin typeface="Times New Roman"/>
                <a:ea typeface="Calibri"/>
              </a:rPr>
              <a:t>VII</a:t>
            </a:r>
            <a:r>
              <a:rPr lang="ru-RU" sz="3600" b="1" dirty="0" smtClean="0">
                <a:solidFill>
                  <a:prstClr val="black"/>
                </a:solidFill>
                <a:latin typeface="Times New Roman"/>
                <a:ea typeface="Calibri"/>
              </a:rPr>
              <a:t>. </a:t>
            </a:r>
            <a:r>
              <a:rPr lang="ru-RU" sz="3600" b="1" dirty="0" smtClean="0">
                <a:latin typeface="Times New Roman"/>
                <a:ea typeface="Calibri"/>
              </a:rPr>
              <a:t>Защита </a:t>
            </a:r>
            <a:r>
              <a:rPr lang="ru-RU" sz="3600" b="1" dirty="0">
                <a:latin typeface="Times New Roman"/>
                <a:ea typeface="Calibri"/>
              </a:rPr>
              <a:t>проектов. </a:t>
            </a:r>
            <a:endParaRPr lang="ru-RU" sz="3600" b="1" dirty="0" smtClean="0">
              <a:latin typeface="Times New Roman"/>
              <a:ea typeface="Calibri"/>
            </a:endParaRPr>
          </a:p>
          <a:p>
            <a:pPr algn="ctr"/>
            <a:r>
              <a:rPr lang="ru-RU" sz="3600" b="1" dirty="0" smtClean="0">
                <a:latin typeface="Times New Roman"/>
                <a:ea typeface="Calibri"/>
              </a:rPr>
              <a:t>Оценивание</a:t>
            </a:r>
            <a:endParaRPr lang="ru-RU" sz="3600" dirty="0"/>
          </a:p>
        </p:txBody>
      </p:sp>
      <p:pic>
        <p:nvPicPr>
          <p:cNvPr id="6150" name="Picture 6" descr="http://aspaschool.ru/wp-content/uploads/2017/04/i-organizu-768x57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126" y="2636912"/>
            <a:ext cx="4578896" cy="3434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931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276872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rgbClr val="0070C0"/>
                </a:solidFill>
              </a:rPr>
              <a:t>                 </a:t>
            </a:r>
            <a:r>
              <a:rPr lang="ru-RU" b="1" u="sng" dirty="0" smtClean="0">
                <a:solidFill>
                  <a:srgbClr val="0070C0"/>
                </a:solidFill>
              </a:rPr>
              <a:t>Сегодня на уроке Я: </a:t>
            </a:r>
            <a:br>
              <a:rPr lang="ru-RU" b="1" u="sng" dirty="0" smtClean="0">
                <a:solidFill>
                  <a:srgbClr val="0070C0"/>
                </a:solidFill>
              </a:rPr>
            </a:br>
            <a:r>
              <a:rPr lang="ru-RU" b="1" u="sng" dirty="0" smtClean="0">
                <a:solidFill>
                  <a:srgbClr val="0070C0"/>
                </a:solidFill>
              </a:rPr>
              <a:t/>
            </a:r>
            <a:br>
              <a:rPr lang="ru-RU" b="1" u="sng" dirty="0" smtClean="0">
                <a:solidFill>
                  <a:srgbClr val="0070C0"/>
                </a:solidFill>
              </a:rPr>
            </a:br>
            <a:r>
              <a:rPr lang="ru-RU" b="1" dirty="0" smtClean="0">
                <a:solidFill>
                  <a:srgbClr val="00B050"/>
                </a:solidFill>
              </a:rPr>
              <a:t>     - </a:t>
            </a:r>
            <a:r>
              <a:rPr lang="ru-RU" dirty="0" smtClean="0">
                <a:solidFill>
                  <a:srgbClr val="00B050"/>
                </a:solidFill>
              </a:rPr>
              <a:t>не ударил в грязь лицом</a:t>
            </a:r>
            <a:br>
              <a:rPr lang="ru-RU" dirty="0" smtClean="0">
                <a:solidFill>
                  <a:srgbClr val="00B050"/>
                </a:solidFill>
              </a:rPr>
            </a:br>
            <a:r>
              <a:rPr lang="ru-RU" dirty="0" smtClean="0">
                <a:solidFill>
                  <a:srgbClr val="00B050"/>
                </a:solidFill>
              </a:rPr>
              <a:t>     - работал, не покладая рук</a:t>
            </a:r>
            <a:br>
              <a:rPr lang="ru-RU" dirty="0" smtClean="0">
                <a:solidFill>
                  <a:srgbClr val="00B050"/>
                </a:solidFill>
              </a:rPr>
            </a:br>
            <a:r>
              <a:rPr lang="ru-RU" dirty="0" smtClean="0">
                <a:solidFill>
                  <a:srgbClr val="00B050"/>
                </a:solidFill>
              </a:rPr>
              <a:t>     - убивал время зря</a:t>
            </a:r>
            <a:br>
              <a:rPr lang="ru-RU" dirty="0" smtClean="0">
                <a:solidFill>
                  <a:srgbClr val="00B050"/>
                </a:solidFill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391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836712"/>
            <a:ext cx="7560840" cy="405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8640" indent="-411480" algn="ctr" fontAlgn="base">
              <a:spcBef>
                <a:spcPts val="770"/>
              </a:spcBef>
              <a:spcAft>
                <a:spcPts val="0"/>
              </a:spcAft>
            </a:pPr>
            <a:r>
              <a:rPr lang="ru-RU" sz="3600" b="1" dirty="0">
                <a:solidFill>
                  <a:srgbClr val="7030A0"/>
                </a:solidFill>
                <a:latin typeface="Times New Roman"/>
              </a:rPr>
              <a:t>Мы сегодня не переливали из пустого в порожнее, а работали не покладая рук. И хоть мы немного устали, но не вышли из себя, а взяли себя в руки и продолжили работу. </a:t>
            </a:r>
            <a:endParaRPr lang="ru-RU" sz="3600" b="1" dirty="0">
              <a:solidFill>
                <a:srgbClr val="7030A0"/>
              </a:solidFill>
              <a:latin typeface="Times New Roman"/>
              <a:ea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600" dirty="0">
                <a:latin typeface="Times New Roman"/>
                <a:ea typeface="Times New Roman"/>
                <a:cs typeface="Times New Roman"/>
              </a:rPr>
              <a:t> </a:t>
            </a:r>
            <a:endParaRPr lang="ru-RU" sz="3600" dirty="0">
              <a:effectLst/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4274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30054" y="404664"/>
            <a:ext cx="6120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К каждой картинке подберите фразеологизм.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196752"/>
            <a:ext cx="1993404" cy="1328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90394" y="1538054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Водить за нос.</a:t>
            </a:r>
          </a:p>
          <a:p>
            <a:r>
              <a:rPr lang="ru-RU" dirty="0" smtClean="0"/>
              <a:t>Клевать носом.</a:t>
            </a:r>
            <a:endParaRPr lang="ru-RU" dirty="0"/>
          </a:p>
        </p:txBody>
      </p:sp>
      <p:pic>
        <p:nvPicPr>
          <p:cNvPr id="1028" name="Picture 4" descr="http://mywishlist.ru/pic/i/wish/orig/001/127/330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019" y="2922380"/>
            <a:ext cx="1897033" cy="1453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851920" y="3105298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Делать из мухи слона.</a:t>
            </a:r>
            <a:endParaRPr lang="ru-RU" dirty="0"/>
          </a:p>
        </p:txBody>
      </p:sp>
      <p:pic>
        <p:nvPicPr>
          <p:cNvPr id="1030" name="Picture 6" descr="http://www.valueero.com/wp-content/uploads/2016/03/the-clou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653136"/>
            <a:ext cx="1872208" cy="1331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860032" y="5133981"/>
            <a:ext cx="4211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Витать в облаках.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1819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7664" y="188639"/>
            <a:ext cx="7272808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Словарная разминка по группам</a:t>
            </a:r>
          </a:p>
          <a:p>
            <a:endParaRPr lang="ru-RU" sz="2400" dirty="0" smtClean="0"/>
          </a:p>
          <a:p>
            <a:r>
              <a:rPr lang="ru-RU" sz="3200" b="1" i="1" dirty="0" smtClean="0"/>
              <a:t>               Ветер (1 группа)</a:t>
            </a:r>
            <a:endParaRPr lang="ru-RU" sz="3200" b="1" i="1" dirty="0"/>
          </a:p>
          <a:p>
            <a:r>
              <a:rPr lang="ru-RU" sz="3200" b="1" i="1" dirty="0" smtClean="0"/>
              <a:t>               Медведь  (2 группа)</a:t>
            </a:r>
          </a:p>
          <a:p>
            <a:r>
              <a:rPr lang="ru-RU" sz="3200" b="1" i="1" dirty="0" smtClean="0"/>
              <a:t>               Заяц </a:t>
            </a:r>
            <a:r>
              <a:rPr lang="ru-RU" sz="3200" b="1" i="1" dirty="0"/>
              <a:t>(</a:t>
            </a:r>
            <a:r>
              <a:rPr lang="ru-RU" sz="3200" b="1" i="1" dirty="0" smtClean="0"/>
              <a:t> 3 группа)</a:t>
            </a:r>
          </a:p>
          <a:p>
            <a:endParaRPr lang="ru-RU" sz="2400" dirty="0"/>
          </a:p>
          <a:p>
            <a:r>
              <a:rPr lang="ru-RU" sz="2400" dirty="0" smtClean="0"/>
              <a:t>А) Подберите фразеологизм к  словарному слову.</a:t>
            </a:r>
          </a:p>
          <a:p>
            <a:endParaRPr lang="ru-RU" sz="2400" b="1" dirty="0" smtClean="0"/>
          </a:p>
          <a:p>
            <a:r>
              <a:rPr lang="ru-RU" sz="2400" b="1" dirty="0" smtClean="0"/>
              <a:t>                                  Проверка:  </a:t>
            </a:r>
          </a:p>
          <a:p>
            <a:r>
              <a:rPr lang="ru-RU" sz="2400" dirty="0" smtClean="0"/>
              <a:t>                    Бросать слова на  </a:t>
            </a:r>
            <a:r>
              <a:rPr lang="ru-RU" sz="3200" b="1" dirty="0" smtClean="0"/>
              <a:t>ветер</a:t>
            </a:r>
            <a:r>
              <a:rPr lang="ru-RU" sz="2400" dirty="0" smtClean="0"/>
              <a:t>.</a:t>
            </a:r>
          </a:p>
          <a:p>
            <a:r>
              <a:rPr lang="ru-RU" sz="3200" b="1" dirty="0" smtClean="0"/>
              <a:t>               Медведь</a:t>
            </a:r>
            <a:r>
              <a:rPr lang="ru-RU" sz="2400" dirty="0" smtClean="0"/>
              <a:t>  на ухо наступил.</a:t>
            </a:r>
          </a:p>
          <a:p>
            <a:r>
              <a:rPr lang="ru-RU" sz="2400" dirty="0" smtClean="0"/>
              <a:t>                    Труслив как  </a:t>
            </a:r>
            <a:r>
              <a:rPr lang="ru-RU" sz="3200" b="1" dirty="0" smtClean="0"/>
              <a:t>заяц</a:t>
            </a:r>
            <a:r>
              <a:rPr lang="ru-RU" sz="2400" dirty="0" smtClean="0"/>
              <a:t>.</a:t>
            </a:r>
          </a:p>
          <a:p>
            <a:endParaRPr lang="ru-RU" sz="2400" dirty="0" smtClean="0"/>
          </a:p>
          <a:p>
            <a:r>
              <a:rPr lang="ru-RU" sz="2400" dirty="0" smtClean="0"/>
              <a:t>Б) Объясните смысл фразеологизмов.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7465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3">
  <a:themeElements>
    <a:clrScheme name="Другая 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2060"/>
      </a:hlink>
      <a:folHlink>
        <a:srgbClr val="800080"/>
      </a:folHlink>
    </a:clrScheme>
    <a:fontScheme name="Сетка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Тема3</Template>
  <TotalTime>264</TotalTime>
  <Words>365</Words>
  <Application>Microsoft Office PowerPoint</Application>
  <PresentationFormat>Экран (4:3)</PresentationFormat>
  <Paragraphs>65</Paragraphs>
  <Slides>14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Тема3</vt:lpstr>
      <vt:lpstr>Фразеологизмы</vt:lpstr>
      <vt:lpstr>I. Постановка проблемы </vt:lpstr>
      <vt:lpstr>Презентация PowerPoint</vt:lpstr>
      <vt:lpstr>Презентация PowerPoint</vt:lpstr>
      <vt:lpstr>II. Определение целей.  Постановка задачи.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  Сегодня на уроке Я:        - не ударил в грязь лицом      - работал, не покладая рук      - убивал время зря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Фразеологизмы</dc:title>
  <dc:creator>Светлана</dc:creator>
  <cp:lastModifiedBy>www</cp:lastModifiedBy>
  <cp:revision>26</cp:revision>
  <dcterms:created xsi:type="dcterms:W3CDTF">2016-07-05T04:25:11Z</dcterms:created>
  <dcterms:modified xsi:type="dcterms:W3CDTF">2017-12-20T10:52:21Z</dcterms:modified>
</cp:coreProperties>
</file>